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109"/>
  </p:notesMasterIdLst>
  <p:handoutMasterIdLst>
    <p:handoutMasterId r:id="rId110"/>
  </p:handoutMasterIdLst>
  <p:sldIdLst>
    <p:sldId id="256" r:id="rId7"/>
    <p:sldId id="451" r:id="rId8"/>
    <p:sldId id="456" r:id="rId9"/>
    <p:sldId id="448" r:id="rId10"/>
    <p:sldId id="453" r:id="rId11"/>
    <p:sldId id="454" r:id="rId12"/>
    <p:sldId id="457" r:id="rId13"/>
    <p:sldId id="458" r:id="rId14"/>
    <p:sldId id="44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45" r:id="rId24"/>
    <p:sldId id="446" r:id="rId25"/>
    <p:sldId id="443" r:id="rId26"/>
    <p:sldId id="441" r:id="rId27"/>
    <p:sldId id="442" r:id="rId28"/>
    <p:sldId id="439" r:id="rId29"/>
    <p:sldId id="258" r:id="rId30"/>
    <p:sldId id="354" r:id="rId31"/>
    <p:sldId id="260" r:id="rId32"/>
    <p:sldId id="272" r:id="rId33"/>
    <p:sldId id="428" r:id="rId34"/>
    <p:sldId id="327" r:id="rId35"/>
    <p:sldId id="429" r:id="rId36"/>
    <p:sldId id="430" r:id="rId37"/>
    <p:sldId id="331" r:id="rId38"/>
    <p:sldId id="332" r:id="rId39"/>
    <p:sldId id="333" r:id="rId40"/>
    <p:sldId id="334" r:id="rId41"/>
    <p:sldId id="277" r:id="rId42"/>
    <p:sldId id="335" r:id="rId43"/>
    <p:sldId id="278" r:id="rId44"/>
    <p:sldId id="336" r:id="rId45"/>
    <p:sldId id="337" r:id="rId46"/>
    <p:sldId id="274" r:id="rId47"/>
    <p:sldId id="275" r:id="rId48"/>
    <p:sldId id="261" r:id="rId49"/>
    <p:sldId id="361" r:id="rId50"/>
    <p:sldId id="363" r:id="rId51"/>
    <p:sldId id="279" r:id="rId52"/>
    <p:sldId id="413" r:id="rId53"/>
    <p:sldId id="362" r:id="rId54"/>
    <p:sldId id="364" r:id="rId55"/>
    <p:sldId id="311" r:id="rId56"/>
    <p:sldId id="312" r:id="rId57"/>
    <p:sldId id="313" r:id="rId58"/>
    <p:sldId id="338" r:id="rId59"/>
    <p:sldId id="444" r:id="rId60"/>
    <p:sldId id="322" r:id="rId61"/>
    <p:sldId id="323" r:id="rId62"/>
    <p:sldId id="365" r:id="rId63"/>
    <p:sldId id="262" r:id="rId64"/>
    <p:sldId id="346" r:id="rId65"/>
    <p:sldId id="416" r:id="rId66"/>
    <p:sldId id="268" r:id="rId67"/>
    <p:sldId id="316" r:id="rId68"/>
    <p:sldId id="280" r:id="rId69"/>
    <p:sldId id="415" r:id="rId70"/>
    <p:sldId id="269" r:id="rId71"/>
    <p:sldId id="414" r:id="rId72"/>
    <p:sldId id="449" r:id="rId73"/>
    <p:sldId id="282" r:id="rId74"/>
    <p:sldId id="281" r:id="rId75"/>
    <p:sldId id="450" r:id="rId76"/>
    <p:sldId id="286" r:id="rId77"/>
    <p:sldId id="355" r:id="rId78"/>
    <p:sldId id="287" r:id="rId79"/>
    <p:sldId id="288" r:id="rId80"/>
    <p:sldId id="289" r:id="rId81"/>
    <p:sldId id="318" r:id="rId82"/>
    <p:sldId id="291" r:id="rId83"/>
    <p:sldId id="292" r:id="rId84"/>
    <p:sldId id="293" r:id="rId85"/>
    <p:sldId id="294" r:id="rId86"/>
    <p:sldId id="295" r:id="rId87"/>
    <p:sldId id="296" r:id="rId88"/>
    <p:sldId id="297" r:id="rId89"/>
    <p:sldId id="298" r:id="rId90"/>
    <p:sldId id="299" r:id="rId91"/>
    <p:sldId id="300" r:id="rId92"/>
    <p:sldId id="301" r:id="rId93"/>
    <p:sldId id="302" r:id="rId94"/>
    <p:sldId id="303" r:id="rId95"/>
    <p:sldId id="304" r:id="rId96"/>
    <p:sldId id="305" r:id="rId97"/>
    <p:sldId id="306" r:id="rId98"/>
    <p:sldId id="307" r:id="rId99"/>
    <p:sldId id="308" r:id="rId100"/>
    <p:sldId id="309" r:id="rId101"/>
    <p:sldId id="310" r:id="rId102"/>
    <p:sldId id="370" r:id="rId103"/>
    <p:sldId id="371" r:id="rId104"/>
    <p:sldId id="372" r:id="rId105"/>
    <p:sldId id="410" r:id="rId106"/>
    <p:sldId id="411" r:id="rId107"/>
    <p:sldId id="373" r:id="rId108"/>
  </p:sldIdLst>
  <p:sldSz cx="9144000" cy="6858000" type="screen4x3"/>
  <p:notesSz cx="9309100" cy="6954838"/>
  <p:embeddedFontLst>
    <p:embeddedFont>
      <p:font typeface="Browallia New" panose="020B0604020202020204" pitchFamily="34" charset="-34"/>
      <p:regular r:id="rId111"/>
      <p:bold r:id="rId112"/>
      <p:italic r:id="rId113"/>
      <p:boldItalic r:id="rId114"/>
    </p:embeddedFont>
    <p:embeddedFont>
      <p:font typeface="Cordia New" panose="020B0304020202020204" pitchFamily="34" charset="-34"/>
      <p:regular r:id="rId115"/>
      <p:bold r:id="rId116"/>
      <p:italic r:id="rId117"/>
      <p:boldItalic r:id="rId118"/>
    </p:embeddedFont>
    <p:embeddedFont>
      <p:font typeface="Calibri" panose="020F0502020204030204" pitchFamily="34" charset="0"/>
      <p:regular r:id="rId119"/>
      <p:bold r:id="rId120"/>
      <p:italic r:id="rId121"/>
      <p:boldItalic r:id="rId122"/>
    </p:embeddedFont>
    <p:embeddedFont>
      <p:font typeface="Angsana New" panose="02020603050405020304" pitchFamily="18" charset="-34"/>
      <p:regular r:id="rId123"/>
      <p:bold r:id="rId124"/>
      <p:italic r:id="rId125"/>
      <p:boldItalic r:id="rId126"/>
    </p:embeddedFont>
    <p:embeddedFont>
      <p:font typeface="TH SarabunIT๙" panose="020B0500040200020003" pitchFamily="34" charset="-34"/>
      <p:regular r:id="rId127"/>
      <p:bold r:id="rId128"/>
      <p:italic r:id="rId129"/>
      <p:boldItalic r:id="rId1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FF0000"/>
    <a:srgbClr val="3333FF"/>
    <a:srgbClr val="008000"/>
    <a:srgbClr val="00CC66"/>
    <a:srgbClr val="FF5050"/>
    <a:srgbClr val="FFFFF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7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font" Target="fonts/font13.fntdata"/><Relationship Id="rId128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134" Type="http://schemas.openxmlformats.org/officeDocument/2006/relationships/tableStyles" Target="tableStyle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font" Target="fonts/font14.fntdata"/><Relationship Id="rId129" Type="http://schemas.openxmlformats.org/officeDocument/2006/relationships/font" Target="fonts/font19.fntdata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font" Target="fonts/font20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font" Target="fonts/font10.fntdata"/><Relationship Id="rId125" Type="http://schemas.openxmlformats.org/officeDocument/2006/relationships/font" Target="fonts/font15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5.fntdata"/><Relationship Id="rId131" Type="http://schemas.openxmlformats.org/officeDocument/2006/relationships/presProps" Target="pres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font" Target="fonts/font6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font" Target="fonts/font1.fntdata"/><Relationship Id="rId132" Type="http://schemas.openxmlformats.org/officeDocument/2006/relationships/viewProps" Target="view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font" Target="fonts/font17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font" Target="fonts/font2.fntdata"/><Relationship Id="rId13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4B40D04-9757-4919-8176-C637EC63DA21}" type="datetimeFigureOut">
              <a:rPr lang="th-TH" smtClean="0"/>
              <a:pPr/>
              <a:t>12/03/61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CAACE85-3737-4AC6-B35F-C41F2E5069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93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B99582F-5804-4165-8EB0-9FC2565401EB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03548"/>
            <a:ext cx="7447280" cy="312967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CC40AE6-FE99-4FD2-BC7D-36298A4E9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0AE6-FE99-4FD2-BC7D-36298A4E98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944F9-F5CB-4BC3-AB28-81A1B02C9D6C}" type="slidenum">
              <a:rPr lang="en-US" smtClean="0"/>
              <a:pPr>
                <a:defRPr/>
              </a:pPr>
              <a:t>78</a:t>
            </a:fld>
            <a:endParaRPr lang="th-TH" smtClean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021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438D6-50FF-44D0-9D6C-50FFFF135303}" type="slidenum">
              <a:rPr lang="en-US" smtClean="0"/>
              <a:pPr>
                <a:defRPr/>
              </a:pPr>
              <a:t>79</a:t>
            </a:fld>
            <a:endParaRPr lang="th-TH" smtClean="0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884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46B4C-9C30-4049-A5A7-2B592054F570}" type="slidenum">
              <a:rPr lang="en-US" smtClean="0"/>
              <a:pPr>
                <a:defRPr/>
              </a:pPr>
              <a:t>80</a:t>
            </a:fld>
            <a:endParaRPr lang="th-TH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348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9B573-91B2-43F0-BE93-3F18FA69A0B9}" type="slidenum">
              <a:rPr lang="en-US" smtClean="0"/>
              <a:pPr>
                <a:defRPr/>
              </a:pPr>
              <a:t>81</a:t>
            </a:fld>
            <a:endParaRPr lang="th-TH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69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B000D-34E5-4FFE-A3F1-8CFB300C052A}" type="slidenum">
              <a:rPr lang="en-US" smtClean="0"/>
              <a:pPr>
                <a:defRPr/>
              </a:pPr>
              <a:t>82</a:t>
            </a:fld>
            <a:endParaRPr lang="th-TH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86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D9E0-F06B-4D0B-9253-12057FBA61CD}" type="slidenum">
              <a:rPr lang="en-US" smtClean="0"/>
              <a:pPr>
                <a:defRPr/>
              </a:pPr>
              <a:t>83</a:t>
            </a:fld>
            <a:endParaRPr lang="th-TH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765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87C7-9224-40D9-BC0E-1C412AA118E9}" type="slidenum">
              <a:rPr lang="en-US" smtClean="0"/>
              <a:pPr>
                <a:defRPr/>
              </a:pPr>
              <a:t>84</a:t>
            </a:fld>
            <a:endParaRPr lang="th-TH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868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E4F5E-649E-4C0F-98A3-2443EB8D86B0}" type="slidenum">
              <a:rPr lang="en-US" smtClean="0"/>
              <a:pPr>
                <a:defRPr/>
              </a:pPr>
              <a:t>85</a:t>
            </a:fld>
            <a:endParaRPr lang="th-TH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470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F5A8F-DB79-46AC-8827-91DA338D1DDE}" type="slidenum">
              <a:rPr lang="en-US" smtClean="0"/>
              <a:pPr>
                <a:defRPr/>
              </a:pPr>
              <a:t>86</a:t>
            </a:fld>
            <a:endParaRPr lang="th-TH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9036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EBB7D-6EC3-45B7-89EA-D1601B784535}" type="slidenum">
              <a:rPr lang="en-US" smtClean="0"/>
              <a:pPr>
                <a:defRPr/>
              </a:pPr>
              <a:t>87</a:t>
            </a:fld>
            <a:endParaRPr lang="th-TH" smtClean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7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40AE6-FE99-4FD2-BC7D-36298A4E98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DC83D-90FD-4374-BC92-F44EE344EB85}" type="slidenum">
              <a:rPr lang="en-US" smtClean="0"/>
              <a:pPr>
                <a:defRPr/>
              </a:pPr>
              <a:t>88</a:t>
            </a:fld>
            <a:endParaRPr lang="th-TH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7877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2DB42-A978-41A9-8512-EFF51775BA9E}" type="slidenum">
              <a:rPr lang="en-US" smtClean="0"/>
              <a:pPr>
                <a:defRPr/>
              </a:pPr>
              <a:t>89</a:t>
            </a:fld>
            <a:endParaRPr lang="th-TH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5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E4C55C-4318-427D-B0A8-CF71944928F5}" type="slidenum">
              <a:rPr lang="en-US" smtClean="0"/>
              <a:pPr>
                <a:defRPr/>
              </a:pPr>
              <a:t>90</a:t>
            </a:fld>
            <a:endParaRPr lang="th-TH" smtClean="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942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A0907-6BA0-4D1D-9A2F-D33ECD521C89}" type="slidenum">
              <a:rPr lang="en-US" smtClean="0"/>
              <a:pPr>
                <a:defRPr/>
              </a:pPr>
              <a:t>91</a:t>
            </a:fld>
            <a:endParaRPr lang="th-TH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459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7FE5B-C81A-4481-9AD9-F45DAC688A99}" type="slidenum">
              <a:rPr lang="en-US" smtClean="0"/>
              <a:pPr>
                <a:defRPr/>
              </a:pPr>
              <a:t>92</a:t>
            </a:fld>
            <a:endParaRPr lang="th-TH" smtClean="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154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0AF81-D9F0-4EF1-A50A-62F20EFB171D}" type="slidenum">
              <a:rPr lang="en-US" smtClean="0"/>
              <a:pPr>
                <a:defRPr/>
              </a:pPr>
              <a:t>93</a:t>
            </a:fld>
            <a:endParaRPr lang="th-TH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206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01A64-E83E-4410-9A6A-E63291B3B1B6}" type="slidenum">
              <a:rPr lang="en-US" smtClean="0"/>
              <a:pPr>
                <a:defRPr/>
              </a:pPr>
              <a:t>94</a:t>
            </a:fld>
            <a:endParaRPr lang="th-TH" smtClean="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241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300CB-E690-4CAD-823F-99A0301A7DA2}" type="slidenum">
              <a:rPr lang="en-US" smtClean="0"/>
              <a:pPr>
                <a:defRPr/>
              </a:pPr>
              <a:t>95</a:t>
            </a:fld>
            <a:endParaRPr lang="th-TH" smtClean="0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424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DECBA-FE06-4119-BEE4-0877A0D6FA76}" type="slidenum">
              <a:rPr lang="en-US" smtClean="0"/>
              <a:pPr>
                <a:defRPr/>
              </a:pPr>
              <a:t>96</a:t>
            </a:fld>
            <a:endParaRPr lang="th-TH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521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991E2-6EE6-48A3-A9E1-D6F3FFD3CFB3}" type="slidenum">
              <a:rPr lang="en-US" smtClean="0"/>
              <a:pPr>
                <a:defRPr/>
              </a:pPr>
              <a:t>70</a:t>
            </a:fld>
            <a:endParaRPr lang="th-TH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84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991E2-6EE6-48A3-A9E1-D6F3FFD3CFB3}" type="slidenum">
              <a:rPr lang="en-US" smtClean="0"/>
              <a:pPr>
                <a:defRPr/>
              </a:pPr>
              <a:t>71</a:t>
            </a:fld>
            <a:endParaRPr lang="th-TH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21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CC397-FFC3-4EBC-9408-0F7E9DB6C715}" type="slidenum">
              <a:rPr lang="en-US" smtClean="0"/>
              <a:pPr>
                <a:defRPr/>
              </a:pPr>
              <a:t>73</a:t>
            </a:fld>
            <a:endParaRPr lang="th-TH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518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DE84A-79D3-4320-82BC-B28CCF85D316}" type="slidenum">
              <a:rPr lang="en-US" smtClean="0"/>
              <a:pPr>
                <a:defRPr/>
              </a:pPr>
              <a:t>74</a:t>
            </a:fld>
            <a:endParaRPr lang="th-TH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19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EF771-6E23-4321-9D80-BD81104237C3}" type="slidenum">
              <a:rPr lang="en-US" smtClean="0"/>
              <a:pPr>
                <a:defRPr/>
              </a:pPr>
              <a:t>75</a:t>
            </a:fld>
            <a:endParaRPr lang="th-TH" smtClean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34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DE84A-79D3-4320-82BC-B28CCF85D316}" type="slidenum">
              <a:rPr lang="en-US" smtClean="0"/>
              <a:pPr>
                <a:defRPr/>
              </a:pPr>
              <a:t>76</a:t>
            </a:fld>
            <a:endParaRPr lang="th-TH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621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B8F6D-250B-4956-BEEC-46BCF6BFE52E}" type="slidenum">
              <a:rPr lang="en-US" smtClean="0"/>
              <a:pPr>
                <a:defRPr/>
              </a:pPr>
              <a:t>77</a:t>
            </a:fld>
            <a:endParaRPr lang="th-TH" smtClean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20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F01-F54E-4866-B76B-41773B252338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7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CE59-443E-4A55-B9B2-ABEF37117D4F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AFD4-E717-4F8E-9BE0-89E71A59C35A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EFB0-D8A7-411B-8D89-D02C8E2D27AC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9101-DA05-43B5-B66F-3E62B228F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4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EA0C-292D-4C9E-AE46-9CFDB1E7D4CA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5BD3-EB74-4285-9FC7-0EA4E8AB3C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F655-8DE9-451B-980D-12E6A29CD01B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DB48-9BFB-42E4-9C26-8D4D6D205D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8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2C91-D0E8-4466-A335-993BEF4060E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2333-1873-4D36-AAE2-1048C00C7F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7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3A1A-08B9-40BC-8477-CCAAB567A7DC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5219-D29A-4719-93C8-B4218B8FD5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2420-2923-4388-9881-62A155DA1E31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5631-028A-4393-84AF-BB468AE8C9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0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0FF7-0537-4B70-9C50-B88720192AD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02FF-DF6C-4EAE-A242-054D8EA67E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1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D53C-3ED5-4FE3-A861-D681ABC48863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7BC3-8C37-49E6-BCB4-FE4A93930C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8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B6A1-4D75-40D4-A42A-8ADC3185FAA6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8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AA64-DE87-4B99-BDAB-EBFAD38A8EF7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6297-8CBE-4FD6-B539-8C40B1FC9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9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32F2-0BB5-4769-868E-17A5ED9EF13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CE2-D901-4C8A-B795-3E756264AD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8A03-9707-48A6-B812-F6008324B068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A701-AFAF-414C-BD8E-97F26CEE3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7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3B27-AF26-46FB-B4D8-3D13B61E9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6959-A4E2-4E5D-B0B0-EE384F629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77C6-9872-46D7-9BAA-6110C4E2FB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9B89-6AF9-4779-A514-99BE0B588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0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293F-7C43-445F-80B7-58006323F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6A6-1619-4D20-B8A2-30D4891B76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655-5C5C-4FE4-8297-E3EB2C472E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653C-136F-4FE6-A288-17BA8769404B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9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C13-B60A-4DA5-B074-EA2DA24FD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4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CDC9-10BD-4E37-8F3B-EB6161B7FE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5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1080-C870-4A24-B83A-63F7F80E15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1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A0B1-0D65-491B-9347-3033F7888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56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CFB74-0568-4D9E-B9E4-124ADFD3773C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9101-DA05-43B5-B66F-3E62B228F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92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6504-9A00-4D32-97F6-EB24C4B1D98A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5BD3-EB74-4285-9FC7-0EA4E8AB3C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4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5DB9-9C5A-4939-8E52-597E077DC58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DB48-9BFB-42E4-9C26-8D4D6D205D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04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E9E4-48CC-4493-9A65-DCC21E554E9F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2333-1873-4D36-AAE2-1048C00C7F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11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63FA-B537-4519-B336-60E2F311F78C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5219-D29A-4719-93C8-B4218B8FD5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CEAF-6C0F-44F4-A9C8-AA6C59C0AEA1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5631-028A-4393-84AF-BB468AE8C9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F53D-B684-4B42-A99C-D4827616458A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9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BFF0-E585-42C2-A787-5CE63264FF80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02FF-DF6C-4EAE-A242-054D8EA67E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0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CC0E-D2A7-428A-80F9-32DAFA9B5D7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7BC3-8C37-49E6-BCB4-FE4A93930C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EDFD-4B55-4409-B3E5-0C1AC9420E9B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6297-8CBE-4FD6-B539-8C40B1FC9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74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7445-263D-42B7-9E72-28ED3E797A34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CE2-D901-4C8A-B795-3E756264AD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33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797B-A477-45EA-975A-DAF0EAADF17B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A701-AFAF-414C-BD8E-97F26CEE3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2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6818-B691-44E7-9DF8-5FD40042F103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9101-DA05-43B5-B66F-3E62B228F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42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19B5F-306C-4EA9-AEA0-FE2A8C742EB3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5BD3-EB74-4285-9FC7-0EA4E8AB3C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16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24BB-B7E1-43B1-A27D-0624F325BA07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DB48-9BFB-42E4-9C26-8D4D6D205D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4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4711-21C3-4FCF-A084-D065F9D323F3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2333-1873-4D36-AAE2-1048C00C7F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1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2EF6-86FC-4A18-B15A-6DBE8DD5875D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5219-D29A-4719-93C8-B4218B8FD5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A92C-1C6D-44EE-A72D-66374FCDB884}" type="datetime1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8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FC10-D8E5-4D95-B38E-2BC458D8DB14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5631-028A-4393-84AF-BB468AE8C9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E7BC-24B4-4E87-B36F-0241D4592B06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02FF-DF6C-4EAE-A242-054D8EA67E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53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706B-9ED3-40A4-937A-81B5A1AA4CD2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7BC3-8C37-49E6-BCB4-FE4A93930C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C1CE-F20C-4DF5-A7D9-8E45E6F754B6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6297-8CBE-4FD6-B539-8C40B1FC9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8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36FE-16FE-4538-8F62-E97139A80BF0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CE2-D901-4C8A-B795-3E756264AD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22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BB2B-149A-4AD2-A6E8-8C59978A1CC0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A701-AFAF-414C-BD8E-97F26CEE3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14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2AE51-43D6-468A-8E47-0CB80E004049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9101-DA05-43B5-B66F-3E62B228F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277-9F9D-4FF6-A9B4-F6589F9CD4D6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5BD3-EB74-4285-9FC7-0EA4E8AB3C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91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2C78-076D-473F-8C18-F0F26A47E857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DB48-9BFB-42E4-9C26-8D4D6D205D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65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2391-0774-40BE-95FE-789BC7E2A1A1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2333-1873-4D36-AAE2-1048C00C7F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5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7BB-7B94-428F-A943-C092BCB71D63}" type="datetime1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7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64B1-6EFC-4F2D-9A53-B24F17C21CCC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5219-D29A-4719-93C8-B4218B8FD5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28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1053-56F9-4324-921B-C12316737628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5631-028A-4393-84AF-BB468AE8C9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8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0D37-093E-42E0-B8D8-43828B79E6C9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02FF-DF6C-4EAE-A242-054D8EA67E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77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941A-014E-42BD-BF08-8741D7E2DB74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7BC3-8C37-49E6-BCB4-FE4A93930C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61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D647-1F11-468C-86DE-A0001D5382A3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6297-8CBE-4FD6-B539-8C40B1FC9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90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4515-5715-4E96-A08E-E1F8BA861CB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CE2-D901-4C8A-B795-3E756264AD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2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CF0E-5081-4869-82C8-D75894D57615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A701-AFAF-414C-BD8E-97F26CEE3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0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2CD1-7EC4-4E45-B363-4C2493FAAA6F}" type="datetime1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E845-58F7-4A49-B77B-4B5EAA5FBA65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FAE1-40B8-4F99-8CDE-18A6F4F084AA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AD01-CE49-4CFF-9E34-078A56AA8846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DFDA-2268-4EDE-8774-BF3C68F7B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C6FE8-A7F5-440F-AA45-387EB9DF23FF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F6D07-FC8B-4E27-AC0B-3B6B64E266C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24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7487-7050-49E8-A3D2-D16B92AB0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2992D-FABB-4E6F-A52D-5C5E5D9B12E7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F6D07-FC8B-4E27-AC0B-3B6B64E266C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408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897AF-2D66-4DCD-B025-6BB37875BA39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F6D07-FC8B-4E27-AC0B-3B6B64E266C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4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9B952-78C5-4F00-8776-544CBB89DC3F}" type="datetime1">
              <a:rPr lang="en-US" smtClean="0">
                <a:solidFill>
                  <a:srgbClr val="FFFFFF"/>
                </a:solidFill>
              </a:rPr>
              <a:t>3/12/2018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F6D07-FC8B-4E27-AC0B-3B6B64E266C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587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มรดกและพินัยกรรม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7772400" cy="1500187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สินส่วนตัว สินสมรส หนี้ส่วนตัว หนี้ร่วม</a:t>
            </a:r>
            <a:endParaRPr lang="en-US" sz="4800" b="1" dirty="0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ค่าธรรมเนียม</a:t>
            </a:r>
            <a:r>
              <a:rPr lang="th-TH" sz="3600" b="1" dirty="0" smtClean="0">
                <a:cs typeface="+mn-cs"/>
              </a:rPr>
              <a:t>การโอนที่ดินให้ในระหว่างที่มีชีวิต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โอนให้แก่ บุตร</a:t>
            </a:r>
            <a:endParaRPr lang="th-TH" b="1" dirty="0"/>
          </a:p>
          <a:p>
            <a:pPr lvl="1"/>
            <a:r>
              <a:rPr lang="th-TH" b="1" dirty="0" smtClean="0"/>
              <a:t>ค่าธรรมนียม  ร้อยละ </a:t>
            </a:r>
            <a:r>
              <a:rPr lang="en-US" b="1" dirty="0" smtClean="0"/>
              <a:t>0</a:t>
            </a:r>
            <a:r>
              <a:rPr lang="th-TH" b="1" dirty="0" smtClean="0"/>
              <a:t>.</a:t>
            </a:r>
            <a:r>
              <a:rPr lang="en-US" b="1" dirty="0" smtClean="0"/>
              <a:t>5 </a:t>
            </a:r>
            <a:r>
              <a:rPr lang="th-TH" b="1" dirty="0" smtClean="0"/>
              <a:t>ของราคาประเมิน</a:t>
            </a:r>
          </a:p>
          <a:p>
            <a:pPr lvl="1"/>
            <a:r>
              <a:rPr lang="th-TH" b="1" dirty="0" smtClean="0"/>
              <a:t>ค่าอากร	ร้อยละ </a:t>
            </a:r>
            <a:r>
              <a:rPr lang="en-US" b="1" dirty="0"/>
              <a:t>0.5</a:t>
            </a:r>
            <a:r>
              <a:rPr lang="th-TH" b="1" dirty="0" smtClean="0"/>
              <a:t> ของราคาประเมิน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th-TH" b="1" dirty="0" smtClean="0"/>
              <a:t>โอนให้แก่บุคคลอื่น หมายเหตุ นอกจากนี้ เสีย</a:t>
            </a:r>
          </a:p>
          <a:p>
            <a:pPr lvl="1"/>
            <a:r>
              <a:rPr lang="th-TH" b="1" dirty="0" smtClean="0"/>
              <a:t>ค่าธรรมเนียมโอน ร้อยละ </a:t>
            </a:r>
            <a:r>
              <a:rPr lang="en-US" b="1" dirty="0" smtClean="0"/>
              <a:t>2</a:t>
            </a:r>
            <a:r>
              <a:rPr lang="th-TH" b="1" dirty="0" smtClean="0"/>
              <a:t> ของราคาประเมิน </a:t>
            </a:r>
            <a:endParaRPr lang="th-TH" b="1" dirty="0"/>
          </a:p>
          <a:p>
            <a:pPr lvl="1"/>
            <a:r>
              <a:rPr lang="th-TH" b="1" dirty="0" smtClean="0"/>
              <a:t>ค่าอากร ร้อยละ </a:t>
            </a:r>
            <a:r>
              <a:rPr lang="en-US" b="1" dirty="0" smtClean="0"/>
              <a:t>0</a:t>
            </a:r>
            <a:r>
              <a:rPr lang="th-TH" b="1" dirty="0" smtClean="0"/>
              <a:t>.</a:t>
            </a:r>
            <a:r>
              <a:rPr lang="en-US" b="1" dirty="0" smtClean="0"/>
              <a:t>5 </a:t>
            </a:r>
            <a:r>
              <a:rPr lang="th-TH" b="1" dirty="0" smtClean="0"/>
              <a:t>ของราคาประเมิน </a:t>
            </a:r>
          </a:p>
          <a:p>
            <a:pPr lvl="1"/>
            <a:r>
              <a:rPr lang="th-TH" b="1" dirty="0" smtClean="0"/>
              <a:t>ผู้รับโอนต้องเสียภาษีเงินได้บุคคลธรรมดาตามอัตราภาษี</a:t>
            </a:r>
          </a:p>
          <a:p>
            <a:pPr marL="457200" lvl="1" indent="0">
              <a:buNone/>
            </a:pPr>
            <a:endParaRPr lang="th-TH" b="1" dirty="0"/>
          </a:p>
          <a:p>
            <a:pPr marL="457200" lvl="1" indent="0">
              <a:buNone/>
            </a:pPr>
            <a:endParaRPr lang="th-TH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ค่าธรรมเนียมการโอนที่ดินโดยมรดก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ค่าธรรมเนียม</a:t>
            </a:r>
            <a:endParaRPr lang="en-US" b="1" dirty="0" smtClean="0"/>
          </a:p>
          <a:p>
            <a:pPr lvl="1"/>
            <a:r>
              <a:rPr lang="th-TH" b="1" dirty="0" smtClean="0"/>
              <a:t>ผู้รับมรดกเป็น บิดามารดา บุตร</a:t>
            </a:r>
            <a:r>
              <a:rPr lang="th-TH" b="1" dirty="0"/>
              <a:t> </a:t>
            </a:r>
            <a:r>
              <a:rPr lang="th-TH" b="1" dirty="0" smtClean="0"/>
              <a:t>หรือคู่</a:t>
            </a:r>
            <a:r>
              <a:rPr lang="th-TH" b="1" dirty="0"/>
              <a:t>สมรส  </a:t>
            </a:r>
            <a:r>
              <a:rPr lang="th-TH" b="1" dirty="0" smtClean="0"/>
              <a:t>ค่าธรรมเนียมโอนร้อย</a:t>
            </a:r>
            <a:r>
              <a:rPr lang="th-TH" b="1" dirty="0"/>
              <a:t>ละ 0.5 ของราคา</a:t>
            </a:r>
            <a:r>
              <a:rPr lang="th-TH" b="1" dirty="0" smtClean="0"/>
              <a:t>ประเมิน</a:t>
            </a:r>
            <a:endParaRPr lang="en-US" b="1" dirty="0" smtClean="0"/>
          </a:p>
          <a:p>
            <a:pPr lvl="1"/>
            <a:r>
              <a:rPr lang="th-TH" b="1" dirty="0" smtClean="0"/>
              <a:t>ผู้รับมรดกเป็น พี่น้</a:t>
            </a:r>
            <a:r>
              <a:rPr lang="th-TH" b="1" dirty="0"/>
              <a:t>อง  </a:t>
            </a:r>
            <a:r>
              <a:rPr lang="th-TH" b="1" dirty="0" smtClean="0"/>
              <a:t>ค่าธรรมเนียมโอนร้อย</a:t>
            </a:r>
            <a:r>
              <a:rPr lang="th-TH" b="1" dirty="0"/>
              <a:t>ละ 2 ของราคาประเมิน</a:t>
            </a:r>
          </a:p>
          <a:p>
            <a:endParaRPr lang="th-TH" b="1" dirty="0" smtClean="0"/>
          </a:p>
          <a:p>
            <a:endParaRPr lang="th-TH" b="1" dirty="0"/>
          </a:p>
          <a:p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endParaRPr lang="th-TH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ขอบคุณครับ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สินส่วนตัว 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ได้แก่</a:t>
            </a:r>
            <a:r>
              <a:rPr lang="th-TH" b="1" dirty="0"/>
              <a:t>ทรัพย์สินดังต่อไปนี้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ทรัพย์สินที่</a:t>
            </a:r>
            <a:r>
              <a:rPr lang="th-TH" b="1" dirty="0"/>
              <a:t>ฝ่ายใดฝ่ายหนึ่งมีอยู่ก่อนสมรส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/>
              <a:t>ที่เป็นเครื่องใช้สอยส่วนตัว เครื่องแต่งกาย หรือเครื่องประดับกาย</a:t>
            </a:r>
            <a:r>
              <a:rPr lang="th-TH" b="1" u="sng" dirty="0"/>
              <a:t>ตามควรแก่ฐานะ </a:t>
            </a:r>
            <a:r>
              <a:rPr lang="th-TH" b="1" dirty="0" smtClean="0"/>
              <a:t>(ได้มาก่อนหรือหลังสมรสก็ได้)</a:t>
            </a: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/>
              <a:t>เครื่องมือเครื่องใช้ที่จำเป็นในการประกอบอาชีพหรือวิชาชีพของคู่สมรส </a:t>
            </a:r>
            <a:r>
              <a:rPr lang="th-TH" b="1" u="sng" dirty="0"/>
              <a:t>ฝ่ายใดฝ่ายหนึ่ง </a:t>
            </a:r>
            <a:r>
              <a:rPr lang="th-TH" b="1" dirty="0"/>
              <a:t>(ได้มาก่อนหรือหลังสมรสก็ได้</a:t>
            </a:r>
            <a:r>
              <a:rPr lang="th-TH" b="1" dirty="0" smtClean="0"/>
              <a:t>)</a:t>
            </a: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/>
              <a:t>ที่ฝ่ายใดฝ่ายหนึ่งได้มาระหว่างสมรส</a:t>
            </a:r>
            <a:r>
              <a:rPr lang="th-TH" b="1" u="sng" dirty="0"/>
              <a:t>โดยการรับ</a:t>
            </a:r>
            <a:r>
              <a:rPr lang="th-TH" b="1" u="sng" dirty="0" smtClean="0"/>
              <a:t>มรดก</a:t>
            </a:r>
            <a:r>
              <a:rPr lang="en-US" b="1" u="sng" dirty="0" smtClean="0"/>
              <a:t> </a:t>
            </a:r>
            <a:r>
              <a:rPr lang="th-TH" b="1" dirty="0" smtClean="0"/>
              <a:t>หรือ</a:t>
            </a:r>
            <a:r>
              <a:rPr lang="th-TH" b="1" u="sng" dirty="0"/>
              <a:t>โดยการให้โดยเสน่หา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/>
              <a:t>ที่เป็นของหมั้น</a:t>
            </a:r>
          </a:p>
          <a:p>
            <a:pPr marL="0" indent="0">
              <a:buNone/>
            </a:pPr>
            <a:endParaRPr lang="th-TH" b="1" dirty="0" smtClean="0"/>
          </a:p>
          <a:p>
            <a:endParaRPr lang="th-TH" b="1" dirty="0"/>
          </a:p>
          <a:p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endParaRPr lang="th-TH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สินสมรส </a:t>
            </a:r>
            <a:br>
              <a:rPr lang="th-TH" sz="36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ได้แก่ทรัพย์สิน ดังต่อไปนี้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sz="3000" b="1" dirty="0">
                <a:solidFill>
                  <a:prstClr val="black"/>
                </a:solidFill>
                <a:latin typeface="Cordia New"/>
              </a:rPr>
              <a:t>ทรัพย์สินที่คู่สมรสได้มาระหว่างการสมรส </a:t>
            </a:r>
          </a:p>
          <a:p>
            <a:pPr marL="971550" lvl="1" indent="-514350"/>
            <a:r>
              <a:rPr lang="th-TH" b="1" dirty="0">
                <a:solidFill>
                  <a:prstClr val="black"/>
                </a:solidFill>
                <a:latin typeface="Cordia New"/>
              </a:rPr>
              <a:t>ฝ่ายใดเป็นผู้ได้มาก็ได้ </a:t>
            </a:r>
          </a:p>
          <a:p>
            <a:pPr marL="971550" lvl="1" indent="-514350"/>
            <a:r>
              <a:rPr lang="th-TH" b="1" dirty="0">
                <a:solidFill>
                  <a:prstClr val="black"/>
                </a:solidFill>
                <a:latin typeface="Cordia New"/>
              </a:rPr>
              <a:t>ไม่จำกัดวิธีการได้มา เช่น เงินเดือน ค่าจ้าง โบนัส เงินรางวัล  เงินบำนาญ </a:t>
            </a:r>
            <a:r>
              <a:rPr lang="th-TH" sz="2800" b="1" dirty="0" smtClean="0">
                <a:solidFill>
                  <a:prstClr val="black"/>
                </a:solidFill>
                <a:latin typeface="Cordia New"/>
              </a:rPr>
              <a:t>ยกเว้นแต่</a:t>
            </a:r>
          </a:p>
          <a:p>
            <a:pPr marL="1371600" lvl="2" indent="-514350"/>
            <a:r>
              <a:rPr lang="th-TH" sz="2800" b="1" dirty="0" smtClean="0">
                <a:solidFill>
                  <a:prstClr val="black"/>
                </a:solidFill>
                <a:latin typeface="Cordia New"/>
              </a:rPr>
              <a:t>เป็น</a:t>
            </a:r>
            <a:r>
              <a:rPr lang="th-TH" sz="2800" b="1" dirty="0">
                <a:solidFill>
                  <a:prstClr val="black"/>
                </a:solidFill>
                <a:latin typeface="Cordia New"/>
              </a:rPr>
              <a:t>ทรัพย์สินที่เปลี่ยนมาจากสินส่วนตัว </a:t>
            </a:r>
          </a:p>
          <a:p>
            <a:pPr marL="1828800" lvl="3" indent="-514350"/>
            <a:r>
              <a:rPr lang="th-TH" sz="2400" b="1" dirty="0">
                <a:solidFill>
                  <a:prstClr val="black"/>
                </a:solidFill>
                <a:latin typeface="Cordia New"/>
              </a:rPr>
              <a:t>มาตรา ๑๔๗๒  </a:t>
            </a:r>
            <a:r>
              <a:rPr lang="th-TH" sz="2400" b="1" dirty="0" smtClean="0">
                <a:solidFill>
                  <a:prstClr val="black"/>
                </a:solidFill>
                <a:latin typeface="Cordia New"/>
              </a:rPr>
              <a:t>“สิน</a:t>
            </a:r>
            <a:r>
              <a:rPr lang="th-TH" sz="2400" b="1" dirty="0">
                <a:solidFill>
                  <a:prstClr val="black"/>
                </a:solidFill>
                <a:latin typeface="Cordia New"/>
              </a:rPr>
              <a:t>ส่วนตัวนั้น ถ้าได้แลกเปลี่ยนเป็นทรัพย์สินอื่นก็ดี ซื้อทรัพย์สินอื่นมาก็ดี หรือขายได้เป็นเงินมาก็ดี ทรัพย์สินอื่นหรือเงินที่ได้มานั้นเป็นสิน</a:t>
            </a:r>
            <a:r>
              <a:rPr lang="th-TH" sz="2400" b="1" dirty="0" smtClean="0">
                <a:solidFill>
                  <a:prstClr val="black"/>
                </a:solidFill>
                <a:latin typeface="Cordia New"/>
              </a:rPr>
              <a:t>ส่วนตัว”</a:t>
            </a:r>
            <a:endParaRPr lang="th-TH" sz="2400" b="1" dirty="0">
              <a:solidFill>
                <a:prstClr val="black"/>
              </a:solidFill>
              <a:latin typeface="Cordia New"/>
            </a:endParaRPr>
          </a:p>
          <a:p>
            <a:pPr marL="1371600" lvl="2" indent="-514350"/>
            <a:r>
              <a:rPr lang="th-TH" sz="2800" b="1" dirty="0">
                <a:solidFill>
                  <a:prstClr val="black"/>
                </a:solidFill>
                <a:latin typeface="Cordia New"/>
              </a:rPr>
              <a:t>สินส่วนตัวที่ถูกทำลายไปทั้งหมดหรือแต่บางส่วน แต่ได้ทรัพย์สินอื่นหรือเงินมาทดแทน ทรัพย์สินอื่นหรือเงินที่ได้มานั้นเป็นสินส่วนตัว</a:t>
            </a:r>
          </a:p>
          <a:p>
            <a:endParaRPr lang="en-US" b="1" dirty="0" smtClean="0"/>
          </a:p>
          <a:p>
            <a:endParaRPr lang="th-TH" b="1" dirty="0" smtClean="0"/>
          </a:p>
          <a:p>
            <a:endParaRPr lang="th-TH" b="1" dirty="0"/>
          </a:p>
          <a:p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endParaRPr lang="th-TH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สินสมรส(ต่อ)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14350">
              <a:buFont typeface="+mj-lt"/>
              <a:buAutoNum type="arabicPeriod" startAt="2"/>
            </a:pPr>
            <a:r>
              <a:rPr lang="th-TH" sz="3000" b="1" dirty="0">
                <a:solidFill>
                  <a:prstClr val="black"/>
                </a:solidFill>
                <a:latin typeface="Cordia New"/>
              </a:rPr>
              <a:t>ทรัพย์สินที่ฝ่ายใดฝ่ายหนึ่งได้มาระหว่างการสมรสโดยพินัยกรรม หรือโดยการให้ และมีข้อความในพินัยกรรมหรือหนังสือยกให้ ระบุอย่างแจ้งชัดว่าให้ทรัพย์สินนั้นเป็นสินสมรส </a:t>
            </a:r>
          </a:p>
          <a:p>
            <a:pPr marL="571500" indent="-514350">
              <a:buFont typeface="+mj-lt"/>
              <a:buAutoNum type="arabicPeriod" startAt="2"/>
            </a:pPr>
            <a:r>
              <a:rPr lang="th-TH" sz="3000" b="1" dirty="0">
                <a:solidFill>
                  <a:prstClr val="black"/>
                </a:solidFill>
                <a:latin typeface="Cordia New"/>
              </a:rPr>
              <a:t>ทรัพย์สินที่เป็นดอกผลของสินส่วนตัว</a:t>
            </a:r>
            <a:r>
              <a:rPr lang="th-TH" b="1" dirty="0">
                <a:solidFill>
                  <a:prstClr val="black"/>
                </a:solidFill>
                <a:latin typeface="Cordia New"/>
              </a:rPr>
              <a:t> </a:t>
            </a:r>
          </a:p>
          <a:p>
            <a:pPr lvl="1"/>
            <a:r>
              <a:rPr lang="th-TH" b="1" dirty="0">
                <a:solidFill>
                  <a:prstClr val="black"/>
                </a:solidFill>
                <a:latin typeface="Cordia New"/>
              </a:rPr>
              <a:t>ดอกเบี้ย ค่าเช่า เงินปันผล </a:t>
            </a:r>
          </a:p>
          <a:p>
            <a:pPr lvl="1"/>
            <a:r>
              <a:rPr lang="th-TH" b="1" dirty="0">
                <a:solidFill>
                  <a:prstClr val="black"/>
                </a:solidFill>
                <a:latin typeface="Cordia New"/>
              </a:rPr>
              <a:t>ดอกเบี้ย จากเงินฝากที่เป็นสินส่วนตัว</a:t>
            </a:r>
          </a:p>
          <a:p>
            <a:pPr lvl="1"/>
            <a:r>
              <a:rPr lang="th-TH" b="1" dirty="0">
                <a:solidFill>
                  <a:prstClr val="black"/>
                </a:solidFill>
                <a:latin typeface="Cordia New"/>
              </a:rPr>
              <a:t>ค่าเช่า จากทรัพย์สินที่เป็นสินส่วนตัว</a:t>
            </a:r>
          </a:p>
          <a:p>
            <a:pPr lvl="1"/>
            <a:r>
              <a:rPr lang="th-TH" b="1" dirty="0">
                <a:solidFill>
                  <a:prstClr val="black"/>
                </a:solidFill>
                <a:latin typeface="Cordia New"/>
              </a:rPr>
              <a:t>เงินปันผล จากหุ้นที่เป็นสินส่วนตัว</a:t>
            </a:r>
          </a:p>
          <a:p>
            <a:endParaRPr lang="en-US" b="1" dirty="0" smtClean="0"/>
          </a:p>
          <a:p>
            <a:endParaRPr lang="th-TH" b="1" dirty="0" smtClean="0"/>
          </a:p>
          <a:p>
            <a:endParaRPr lang="th-TH" b="1" dirty="0"/>
          </a:p>
          <a:p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endParaRPr lang="th-TH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หนี้ส่วนตัว</a:t>
            </a:r>
            <a:endParaRPr lang="th-TH" sz="3600" b="1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ได้แก่หนี้ที่มีลักษณะอย่างหนึ่งอย่างใดดังต่อไปนี้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sz="2400" b="1" dirty="0" smtClean="0">
                <a:solidFill>
                  <a:srgbClr val="0000FF"/>
                </a:solidFill>
              </a:rPr>
              <a:t>หนี้ที่ฝ่ายหนึ่งฝ่ายใดก่อขึ้นก่อนสมรส</a:t>
            </a:r>
          </a:p>
          <a:p>
            <a:pPr lvl="2"/>
            <a:r>
              <a:rPr lang="th-TH" b="1" dirty="0" smtClean="0"/>
              <a:t>หนี้ที่ฝ่ายหนึ่งฝ่ายใดก่อขึ้นก่อนสมรส ย่อมไม่ใช่หนี้ร่วมระหว่างสามีภริยา เพราะขณะนั้นการสมรสยังไม่เกิดขึ้น </a:t>
            </a:r>
          </a:p>
          <a:p>
            <a:pPr lvl="2"/>
            <a:r>
              <a:rPr lang="th-TH" b="1" dirty="0" smtClean="0"/>
              <a:t>ในกรณีที่คู่สมรส ไปก่อหนี้ร่วมกันก่อนสมรส ถือว่าเป็นหนี้ร่วมเพราะเป็นการก่อหนี้ขึ้นร่วมกัน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sz="2400" b="1" dirty="0" smtClean="0">
                <a:solidFill>
                  <a:srgbClr val="0000FF"/>
                </a:solidFill>
              </a:rPr>
              <a:t>หนี้ที่ฝ่ายหนึ่งฝ่ายใดก่อขึ้นเพื่อประโยชน์ส่วนตัวระหว่างสมรส และไม่เข้ากรณีที่กฎหมายให้ถือว่าเป็นหนี้ร่วม</a:t>
            </a:r>
          </a:p>
          <a:p>
            <a:pPr lvl="2"/>
            <a:r>
              <a:rPr lang="th-TH" b="1" dirty="0" smtClean="0"/>
              <a:t>ในกรณีที่เป็นหนี้ที่ก่อขึ้นประโยชน์ส่วนตัว แต่ต้องด้วยกรณีที่กฎหมายกำหนดให้เป็นหนี้ร่วม หนี้นั้นก็ไม่ใช่หนี้ส่วนตัว แต่เป็นหนี้ร่วม</a:t>
            </a:r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6B07-64BB-4BED-90CF-3D1BCB0DB48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หนี้ร่วมระหว่างสามีภริยา</a:t>
            </a:r>
            <a:endParaRPr lang="th-TH" sz="3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ได้แก่หนี้ที่มีลักษณะอย่างหนึ่งอย่างใดดังต่อไปนี้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FF"/>
                </a:solidFill>
                <a:latin typeface="Browallia New" pitchFamily="34" charset="-34"/>
              </a:rPr>
              <a:t>หนี้ที่สามี ภริยา</a:t>
            </a:r>
            <a:r>
              <a:rPr lang="th-TH" b="1" u="sng" dirty="0" smtClean="0">
                <a:solidFill>
                  <a:srgbClr val="0000FF"/>
                </a:solidFill>
                <a:latin typeface="Browallia New" pitchFamily="34" charset="-34"/>
              </a:rPr>
              <a:t>ได้ร่วมกัน</a:t>
            </a:r>
            <a:r>
              <a:rPr lang="th-TH" b="1" dirty="0" smtClean="0">
                <a:solidFill>
                  <a:srgbClr val="0000FF"/>
                </a:solidFill>
                <a:latin typeface="Browallia New" pitchFamily="34" charset="-34"/>
              </a:rPr>
              <a:t>ก่อขึ้น</a:t>
            </a:r>
          </a:p>
          <a:p>
            <a:pPr lvl="2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</a:rPr>
              <a:t>หนี้ที่สามีภรยาไปร่วมกันก่อขึ้น อาจก่อขึ้นก่อนหรือระหว่างการเป็นสามีภริยาก็ได้ ความสำคัญคือเป็นหนี้ที่ร่วมกันก่อขึ้น</a:t>
            </a:r>
          </a:p>
          <a:p>
            <a:pPr lvl="2"/>
            <a:r>
              <a:rPr lang="th-TH" sz="2800" b="1" dirty="0" smtClean="0">
                <a:solidFill>
                  <a:srgbClr val="CC0066"/>
                </a:solidFill>
                <a:latin typeface="Browallia New" pitchFamily="34" charset="-34"/>
              </a:rPr>
              <a:t>หนี้ที่ร่วมกันก่อขึ้น</a:t>
            </a:r>
          </a:p>
          <a:p>
            <a:pPr lvl="3"/>
            <a:r>
              <a:rPr lang="th-TH" sz="2800" b="1" dirty="0" smtClean="0">
                <a:solidFill>
                  <a:srgbClr val="CC0066"/>
                </a:solidFill>
                <a:latin typeface="Browallia New" pitchFamily="34" charset="-34"/>
              </a:rPr>
              <a:t>ไปทำสัญญาร่วมกัน</a:t>
            </a:r>
          </a:p>
          <a:p>
            <a:pPr lvl="3"/>
            <a:r>
              <a:rPr lang="th-TH" sz="2800" b="1" dirty="0" smtClean="0">
                <a:solidFill>
                  <a:srgbClr val="CC0066"/>
                </a:solidFill>
                <a:latin typeface="Browallia New" pitchFamily="34" charset="-34"/>
              </a:rPr>
              <a:t>สามี หรือภริยาไปก่อขึ้นโดยลำพัง โดยที่อีกฝ่ายให้ความยินยอม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6B07-64BB-4BED-90CF-3D1BCB0DB48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th-TH" sz="3200" b="1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หนี้ที่สามี หรือภริยาได้ก่อขึ้นแต่ฝ่ายเดียว แต่เป็นหนี้สินในเรื่อง</a:t>
            </a:r>
            <a:r>
              <a:rPr lang="th-TH" sz="3200" b="1" dirty="0" smtClean="0">
                <a:solidFill>
                  <a:srgbClr val="FF6600"/>
                </a:solidFill>
                <a:latin typeface="Browallia New" pitchFamily="34" charset="-34"/>
              </a:rPr>
              <a:t>ดังต่อไปนี้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</a:rPr>
              <a:t>หนี้เกี่ยวกับ</a:t>
            </a:r>
            <a:r>
              <a:rPr lang="th-TH" sz="2800" b="1" dirty="0" smtClean="0">
                <a:solidFill>
                  <a:srgbClr val="FF0000"/>
                </a:solidFill>
                <a:latin typeface="Browallia New" pitchFamily="34" charset="-34"/>
              </a:rPr>
              <a:t>การจัดการบ้านเรือน</a:t>
            </a: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</a:rPr>
              <a:t>และ</a:t>
            </a:r>
            <a:r>
              <a:rPr lang="th-TH" sz="2800" b="1" dirty="0" smtClean="0">
                <a:solidFill>
                  <a:srgbClr val="3366CC">
                    <a:lumMod val="50000"/>
                  </a:srgbClr>
                </a:solidFill>
                <a:latin typeface="Browallia New" pitchFamily="34" charset="-34"/>
              </a:rPr>
              <a:t>จัดหาสิ่งจำเป็นสำหรับครอบครัว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th-TH" sz="2800" b="1" dirty="0" smtClean="0">
                <a:solidFill>
                  <a:srgbClr val="008000"/>
                </a:solidFill>
                <a:latin typeface="Browallia New" pitchFamily="34" charset="-34"/>
              </a:rPr>
              <a:t>หนี้เกี่ยวกับการอุปการะเลี้ยงดู และการรักษาพยาบาลบุคคลในครอบครัว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</a:rPr>
              <a:t>หนี้เกี่ยวกับการศึกษาของบุตรตามสมควรแก่อัตภาพ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th-TH" sz="2800" b="1" dirty="0" smtClean="0">
                <a:solidFill>
                  <a:srgbClr val="FF6600"/>
                </a:solidFill>
                <a:latin typeface="Browallia New" pitchFamily="34" charset="-34"/>
              </a:rPr>
              <a:t>หนี้ที่เกี่ยวข้องกับสินสมรส</a:t>
            </a:r>
          </a:p>
          <a:p>
            <a:pPr lvl="1"/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6B07-64BB-4BED-90CF-3D1BCB0DB48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57300" lvl="3" indent="0">
              <a:spcBef>
                <a:spcPct val="0"/>
              </a:spcBef>
              <a:buNone/>
              <a:defRPr/>
            </a:pPr>
            <a:endParaRPr lang="th-TH" sz="3200" b="1" kern="1200" dirty="0" smtClean="0">
              <a:solidFill>
                <a:srgbClr val="FF6600"/>
              </a:solidFill>
              <a:latin typeface="Browallia New" pitchFamily="34" charset="-34"/>
            </a:endParaRPr>
          </a:p>
          <a:p>
            <a:pPr marL="1771650" lvl="3" indent="-514350">
              <a:spcBef>
                <a:spcPct val="0"/>
              </a:spcBef>
              <a:buFont typeface="+mj-lt"/>
              <a:buAutoNum type="arabicParenR" startAt="5"/>
              <a:defRPr/>
            </a:pPr>
            <a:r>
              <a:rPr lang="th-TH" sz="2800" b="1" kern="1200" dirty="0" smtClean="0">
                <a:solidFill>
                  <a:srgbClr val="FF6600"/>
                </a:solidFill>
                <a:latin typeface="Browallia New" pitchFamily="34" charset="-34"/>
              </a:rPr>
              <a:t>หนี้ที่เกิดขึ้นเนื่องจากการงานซึ่งสามีภริยาทำด้วยกัน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 startAt="5"/>
              <a:defRPr/>
            </a:pPr>
            <a:endParaRPr lang="th-TH" sz="2800" b="1" kern="1200" dirty="0" smtClean="0">
              <a:solidFill>
                <a:srgbClr val="FF6600"/>
              </a:solidFill>
              <a:latin typeface="Browallia New" pitchFamily="34" charset="-34"/>
            </a:endParaRPr>
          </a:p>
          <a:p>
            <a:pPr marL="1771650" lvl="3" indent="-514350">
              <a:spcBef>
                <a:spcPct val="0"/>
              </a:spcBef>
              <a:buFont typeface="+mj-lt"/>
              <a:buAutoNum type="arabicParenR" startAt="5"/>
              <a:defRPr/>
            </a:pPr>
            <a:r>
              <a:rPr lang="th-TH" sz="2800" b="1" kern="1200" dirty="0" smtClean="0">
                <a:solidFill>
                  <a:srgbClr val="800080"/>
                </a:solidFill>
                <a:latin typeface="Browallia New" pitchFamily="34" charset="-34"/>
              </a:rPr>
              <a:t>หนี้ที่สามี หรือภริยาก่อขึ้นเพื่อประโยชน์ตนฝายเดียวแต่อีกฝ่ายหนึ่งได้ให้สัตยาบัน</a:t>
            </a:r>
          </a:p>
          <a:p>
            <a:pPr marL="1771650" lvl="3" indent="-514350">
              <a:spcBef>
                <a:spcPct val="0"/>
              </a:spcBef>
              <a:buFont typeface="+mj-lt"/>
              <a:buAutoNum type="arabicParenR" startAt="5"/>
              <a:defRPr/>
            </a:pPr>
            <a:endParaRPr lang="th-TH" sz="2800" b="1" kern="1200" dirty="0" smtClean="0">
              <a:solidFill>
                <a:srgbClr val="800080"/>
              </a:solidFill>
              <a:latin typeface="Browallia New" pitchFamily="34" charset="-34"/>
            </a:endParaRPr>
          </a:p>
          <a:p>
            <a:pPr marL="1771650" lvl="3" indent="-514350">
              <a:spcBef>
                <a:spcPct val="0"/>
              </a:spcBef>
              <a:buFont typeface="+mj-lt"/>
              <a:buAutoNum type="arabicParenR" startAt="5"/>
              <a:defRPr/>
            </a:pPr>
            <a:r>
              <a:rPr lang="th-TH" sz="2800" b="1" kern="1200" dirty="0" smtClean="0">
                <a:solidFill>
                  <a:srgbClr val="008000"/>
                </a:solidFill>
                <a:latin typeface="Browallia New" pitchFamily="34" charset="-34"/>
              </a:rPr>
              <a:t>หนี้อันเกิดแต่การฟ้อง ต่อสู้ หรือดำเนินคดีเกี่ยวกับการสงวนบำรุงรักษาสินสมรสหรือเพื่อประโยชน์แก่สินสมรส</a:t>
            </a:r>
          </a:p>
          <a:p>
            <a:pPr>
              <a:defRPr/>
            </a:pPr>
            <a:endParaRPr lang="th-TH" b="1" dirty="0" smtClean="0">
              <a:solidFill>
                <a:schemeClr val="accent5">
                  <a:lumMod val="75000"/>
                </a:schemeClr>
              </a:solidFill>
              <a:latin typeface="Browallia New" pitchFamily="34" charset="-34"/>
            </a:endParaRPr>
          </a:p>
          <a:p>
            <a:pPr lvl="1">
              <a:buNone/>
              <a:defRPr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itchFamily="34" charset="-34"/>
              </a:rPr>
              <a:t>	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6B07-64BB-4BED-90CF-3D1BCB0DB48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889702" y="3254913"/>
            <a:ext cx="5076564" cy="32839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 smtClean="0"/>
              <a:t>ผลการเป็นหนี้ร่วม</a:t>
            </a:r>
            <a:endParaRPr lang="th-TH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3528" y="1577168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เจ้าหนี้ </a:t>
            </a:r>
            <a:endParaRPr lang="th-TH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419872" y="3732231"/>
            <a:ext cx="2016224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สินสมรส </a:t>
            </a:r>
            <a:endParaRPr lang="th-TH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480359" y="4677601"/>
            <a:ext cx="201622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สินส่วนตัวของภริยา </a:t>
            </a:r>
            <a:endParaRPr lang="th-TH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11432" y="4677601"/>
            <a:ext cx="20162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สินส่วนตัวของสามี </a:t>
            </a:r>
            <a:endParaRPr lang="th-TH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8168" y="2036218"/>
            <a:ext cx="583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สามารถยึดได้สินสมรส สินส่วนตัวทั้งของสามีและภริยา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397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79465" y="3287130"/>
            <a:ext cx="2520280" cy="3069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78" y="129141"/>
            <a:ext cx="8229600" cy="63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 smtClean="0"/>
              <a:t>ผล</a:t>
            </a:r>
            <a:r>
              <a:rPr lang="th-TH" sz="3200" u="sng" dirty="0" smtClean="0">
                <a:solidFill>
                  <a:srgbClr val="FF0000"/>
                </a:solidFill>
              </a:rPr>
              <a:t>การไม่เป็นหนี้ร่วม</a:t>
            </a:r>
            <a:endParaRPr lang="th-TH" sz="3200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6178" y="1643463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เจ้าหนี้ </a:t>
            </a:r>
            <a:endParaRPr lang="th-TH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63641" y="3732231"/>
            <a:ext cx="2016224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สินสมรส </a:t>
            </a:r>
            <a:endParaRPr lang="th-TH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24128" y="4677601"/>
            <a:ext cx="201622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สินส่วนตัวของภริยา </a:t>
            </a:r>
            <a:endParaRPr lang="th-TH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55201" y="4677601"/>
            <a:ext cx="20162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สินส่วนตัวของสามี </a:t>
            </a:r>
            <a:endParaRPr lang="th-TH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1679584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ยึดได้เฉพาะทรัพย์สินของฝ่ายที่เป็นหนี้เท่านั้น (กึ่งหนึ่งของสินสมรส และสินส่วนตัวของฝ่ายที่เป็นหนี้)  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01832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73328" y="6425704"/>
            <a:ext cx="2113472" cy="295771"/>
          </a:xfrm>
        </p:spPr>
        <p:txBody>
          <a:bodyPr/>
          <a:lstStyle/>
          <a:p>
            <a:fld id="{D144DFDA-2268-4EDE-8774-BF3C68F7B41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39952" y="1743156"/>
            <a:ext cx="5374443" cy="4682548"/>
            <a:chOff x="4139952" y="1743156"/>
            <a:chExt cx="5374443" cy="4682548"/>
          </a:xfrm>
        </p:grpSpPr>
        <p:pic>
          <p:nvPicPr>
            <p:cNvPr id="1026" name="Picture 2" descr="ผลการค้นหารูปภาพสำหรับ money bag icon vector f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743156"/>
              <a:ext cx="5374443" cy="468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ผลการค้นหารูปภาพสำหรับ debt icon vector free downloa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" t="11697" r="47292" b="33012"/>
            <a:stretch/>
          </p:blipFill>
          <p:spPr bwMode="auto">
            <a:xfrm>
              <a:off x="7187075" y="4406223"/>
              <a:ext cx="1550675" cy="148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ผลการค้นหารูปภาพสำหรับ house icon vector free downloa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" t="24491" r="64316" b="45391"/>
            <a:stretch/>
          </p:blipFill>
          <p:spPr bwMode="auto">
            <a:xfrm>
              <a:off x="6719582" y="3483373"/>
              <a:ext cx="1369309" cy="1337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ผลการค้นหารูปภาพสำหรับ car icon vector free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463" y="5419486"/>
              <a:ext cx="1352007" cy="46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ผลการค้นหารูปภาพสำหรับ stock exchange icon vector free downloa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6" t="36640" r="5560" b="33480"/>
            <a:stretch/>
          </p:blipFill>
          <p:spPr bwMode="auto">
            <a:xfrm>
              <a:off x="5248330" y="3961305"/>
              <a:ext cx="1101249" cy="116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3466728" cy="5121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smtClean="0"/>
              <a:t>กองมรดก ประกอบไปด้วย ทรัพย์สิน  และหนี้สิน ที่มีอยู่ก่อนตาย </a:t>
            </a:r>
          </a:p>
          <a:p>
            <a:pPr lvl="1"/>
            <a:r>
              <a:rPr lang="th-TH" b="1" smtClean="0">
                <a:solidFill>
                  <a:srgbClr val="0000FF"/>
                </a:solidFill>
              </a:rPr>
              <a:t>ทรัพย์สิน </a:t>
            </a:r>
            <a:r>
              <a:rPr lang="en-US" b="1" smtClean="0">
                <a:solidFill>
                  <a:srgbClr val="0000FF"/>
                </a:solidFill>
              </a:rPr>
              <a:t>: </a:t>
            </a:r>
            <a:r>
              <a:rPr lang="th-TH" b="1" smtClean="0">
                <a:solidFill>
                  <a:srgbClr val="0000FF"/>
                </a:solidFill>
              </a:rPr>
              <a:t>ที่ดิน รถ เงินฝากธนาคาร ลิขสิทธิ สิทธิบัตร เป็นต้น</a:t>
            </a:r>
          </a:p>
          <a:p>
            <a:pPr lvl="1"/>
            <a:r>
              <a:rPr lang="th-TH" b="1" smtClean="0">
                <a:solidFill>
                  <a:srgbClr val="FF0000"/>
                </a:solidFill>
              </a:rPr>
              <a:t>หนี้สิน 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  <a:r>
              <a:rPr lang="th-TH" b="1" smtClean="0">
                <a:solidFill>
                  <a:srgbClr val="FF0000"/>
                </a:solidFill>
              </a:rPr>
              <a:t>หนี้เงินกู้ หนี้บัตรเครดิต ค่าเช่าซื้อที่ค้างชำระ หนี้คำประกัน จำนอง จำนำ เป็นต้น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861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smtClean="0"/>
              <a:t>อะไรบ้างเป็นมรดก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2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cs typeface="+mn-cs"/>
              </a:rPr>
              <a:t>ตัวอย่าง กรณีที่กฎหมายให้ถือว่าเป็นหนี้ร่วม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คำ</a:t>
            </a:r>
            <a:r>
              <a:rPr lang="th-TH" b="1" dirty="0"/>
              <a:t>พิพากษาศาลฎีกาที่ </a:t>
            </a:r>
            <a:r>
              <a:rPr lang="th-TH" b="1" dirty="0" smtClean="0"/>
              <a:t>3745/2530</a:t>
            </a:r>
            <a:r>
              <a:rPr lang="th-TH" sz="3600" dirty="0"/>
              <a:t/>
            </a:r>
            <a:br>
              <a:rPr lang="th-TH" sz="3600" dirty="0"/>
            </a:br>
            <a:r>
              <a:rPr lang="th-TH" sz="3600" dirty="0"/>
              <a:t>          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dirty="0"/>
              <a:t>	</a:t>
            </a:r>
            <a:r>
              <a:rPr lang="th-TH" dirty="0" smtClean="0"/>
              <a:t>จำเลย</a:t>
            </a:r>
            <a:r>
              <a:rPr lang="th-TH" dirty="0"/>
              <a:t>กับผู้ร้องเป็นสามีภริยากันได้ร่วมกันประกอบอาชีพจัดสรรที่ดินและสร้างตึกแถวขาย หนี้ที่โจทก์นำมาฟ้องเกิดจากจำเลยผิดสัญญาขายที่ดินพร้อมตึกแถวที่จำเลยเป็นผู้จัดสรรดังกล่าวให้แก่โจทก์ จึงเป็นหนี้ร่วมตามประมวลกฎหมายแพ่งและพาณิชย์ มาตรา 1490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/>
              <a:t>คำ</a:t>
            </a:r>
            <a:r>
              <a:rPr lang="th-TH" sz="3600" b="1" dirty="0"/>
              <a:t>พิพากษาศาลฎีกาที่ 445/2540</a:t>
            </a:r>
            <a:r>
              <a:rPr lang="th-TH" sz="3600" dirty="0"/>
              <a:t/>
            </a:r>
            <a:br>
              <a:rPr lang="th-TH" sz="3600" dirty="0"/>
            </a:br>
            <a:r>
              <a:rPr lang="th-TH" sz="3600" dirty="0"/>
              <a:t>           </a:t>
            </a:r>
            <a:endParaRPr lang="th-TH" sz="3600" dirty="0" smtClean="0"/>
          </a:p>
          <a:p>
            <a:pPr marL="0" indent="0">
              <a:buNone/>
            </a:pPr>
            <a:r>
              <a:rPr lang="th-TH" u="sng" dirty="0" smtClean="0"/>
              <a:t>จำเลยที่ 2 สามี</a:t>
            </a:r>
            <a:r>
              <a:rPr lang="th-TH" u="sng" dirty="0"/>
              <a:t>ของผู้ร้องได้ทำสัญญาค้ำประกัน</a:t>
            </a:r>
            <a:r>
              <a:rPr lang="th-TH" dirty="0"/>
              <a:t>หนี้ของ</a:t>
            </a:r>
            <a:r>
              <a:rPr lang="th-TH" dirty="0" smtClean="0"/>
              <a:t>บริษัท บ. </a:t>
            </a:r>
            <a:r>
              <a:rPr lang="th-TH" dirty="0"/>
              <a:t>แก่โจทก์โดย</a:t>
            </a:r>
            <a:r>
              <a:rPr lang="th-TH" u="sng" dirty="0"/>
              <a:t>ผู้ร้องได้ให้ความยินยอมใน</a:t>
            </a:r>
            <a:r>
              <a:rPr lang="th-TH" u="sng" dirty="0" smtClean="0"/>
              <a:t>ภายหลัง</a:t>
            </a:r>
            <a:r>
              <a:rPr lang="th-TH" dirty="0" smtClean="0"/>
              <a:t>ถือ</a:t>
            </a:r>
            <a:r>
              <a:rPr lang="th-TH" dirty="0"/>
              <a:t>ได้ว่าหนี้ตามสัญญาค้ำ</a:t>
            </a:r>
            <a:r>
              <a:rPr lang="th-TH" dirty="0" smtClean="0"/>
              <a:t>ประ</a:t>
            </a:r>
            <a:r>
              <a:rPr lang="th-TH" u="sng" dirty="0"/>
              <a:t>และให้ถือเสมือนหนึ่งว่าเป็นการกระทำของผู้ร้องเอง</a:t>
            </a:r>
            <a:r>
              <a:rPr lang="th-TH" dirty="0" smtClean="0"/>
              <a:t>กัน</a:t>
            </a:r>
            <a:r>
              <a:rPr lang="th-TH" dirty="0"/>
              <a:t>ที่จำเลยที่2เป็นผู้ก่อขึ้นในระหว่างสมรสผู้ร้องได้ให้สัตยาบันแล้ว</a:t>
            </a:r>
            <a:r>
              <a:rPr lang="th-TH" u="sng" dirty="0"/>
              <a:t>จึงเป็นหนี้ร่วม</a:t>
            </a:r>
            <a:r>
              <a:rPr lang="th-TH" dirty="0"/>
              <a:t>ระหว่างผู้ร้องและจำเลย</a:t>
            </a:r>
            <a:r>
              <a:rPr lang="th-TH" dirty="0" smtClean="0"/>
              <a:t>ที่ 2 ตาม</a:t>
            </a:r>
            <a:r>
              <a:rPr lang="th-TH" dirty="0"/>
              <a:t>ประมวลกฎหมายแพ่งและ</a:t>
            </a:r>
            <a:r>
              <a:rPr lang="th-TH" dirty="0" smtClean="0"/>
              <a:t>พาณิชย์ มาตรา</a:t>
            </a:r>
            <a:r>
              <a:rPr lang="th-TH" dirty="0"/>
              <a:t>1490(4)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/>
              <a:t>คำพิพากษาศาลฎีกาที่ 4913/2554 </a:t>
            </a:r>
            <a:r>
              <a:rPr lang="th-TH" sz="4000" dirty="0"/>
              <a:t/>
            </a:r>
            <a:br>
              <a:rPr lang="th-TH" sz="4000" dirty="0"/>
            </a:br>
            <a:r>
              <a:rPr lang="th-TH" dirty="0" smtClean="0"/>
              <a:t>หนี้มีมูลมา</a:t>
            </a:r>
            <a:r>
              <a:rPr lang="th-TH" dirty="0"/>
              <a:t>จากหนี้เงินกู้ที่จำเลยกู้เงินไปทำไร่อ้อยร่วมกับผู้ร้องอันเป็นหนี้ที่เกิดขึ้นเนื่องมาจากการงานซึ่งสามีภริยาทำด้วยกันตามประมวลกฎหมายแพ่งและพาณิชย์ มาตรา 1490(3)  จึงเป็นหนี้ร่วมระหว่างจำเลยกับผู้ร้อง </a:t>
            </a:r>
            <a:r>
              <a:rPr lang="th-TH" dirty="0" smtClean="0"/>
              <a:t>แม้</a:t>
            </a:r>
            <a:r>
              <a:rPr lang="th-TH" dirty="0"/>
              <a:t>ต่อมาจำเลยกับผู้</a:t>
            </a:r>
            <a:r>
              <a:rPr lang="th-TH" dirty="0" smtClean="0"/>
              <a:t>ร้อง</a:t>
            </a:r>
            <a:r>
              <a:rPr lang="th-TH" dirty="0"/>
              <a:t>จะได้หย่าและแบ่งทรัพย์สิน แบ่งความรับผิดในหนี้สินต่อกันแล้วไม่มีผลกระทบกระเทือนถึงสิทธิของเจ้าหนี้ในอันที่จะบังคับชำระหนี้เอาจากสินสมรสและสินส่วนตัวของจำเลยกับผู้ร้องทั้งสองฝ่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ทรัพย์สิน หนี้สิน ระหว่างสามีภริยาที่ไม่ได้จดทะเบียนสมรส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th-TH" sz="3600" b="1" dirty="0" smtClean="0">
              <a:solidFill>
                <a:srgbClr val="FF0000"/>
              </a:solidFill>
            </a:endParaRPr>
          </a:p>
          <a:p>
            <a:r>
              <a:rPr lang="th-TH" sz="3600" b="1" dirty="0" smtClean="0">
                <a:solidFill>
                  <a:srgbClr val="FF0000"/>
                </a:solidFill>
              </a:rPr>
              <a:t>สามีภริยา ที่ไม่ได้จดทะเบียนสมรส </a:t>
            </a:r>
            <a:r>
              <a:rPr lang="th-TH" sz="3600" b="1" dirty="0" smtClean="0">
                <a:solidFill>
                  <a:srgbClr val="0000FF"/>
                </a:solidFill>
              </a:rPr>
              <a:t>หรือจดทะเบียนแต่การสมรสตกเป็นโมฆะ เพราะเหตุสมรสซ้อน</a:t>
            </a:r>
            <a:r>
              <a:rPr lang="th-TH" sz="3600" b="1" dirty="0" smtClean="0"/>
              <a:t> </a:t>
            </a:r>
            <a:r>
              <a:rPr lang="th-TH" sz="3600" b="1" dirty="0" smtClean="0">
                <a:solidFill>
                  <a:srgbClr val="009900"/>
                </a:solidFill>
              </a:rPr>
              <a:t>ไม่ทำให้เกิดสินสมรส และหนี้ร่วม ระหว่างสามีภริยา </a:t>
            </a:r>
          </a:p>
          <a:p>
            <a:pPr lvl="1"/>
            <a:r>
              <a:rPr lang="th-TH" sz="3200" b="1" dirty="0" smtClean="0"/>
              <a:t>ทรัพย์สิน </a:t>
            </a:r>
            <a:r>
              <a:rPr lang="en-US" sz="3200" b="1" dirty="0" smtClean="0"/>
              <a:t>: </a:t>
            </a:r>
            <a:r>
              <a:rPr lang="th-TH" sz="3200" b="1" dirty="0" smtClean="0"/>
              <a:t>ฝ่ายใดเป็นผู้หามา เป็นของฝ่ายนั้น ฝ่ายใดหามาก เป็นของฝ่ายนั้นมาก </a:t>
            </a:r>
          </a:p>
          <a:p>
            <a:pPr lvl="1"/>
            <a:r>
              <a:rPr lang="th-TH" sz="3200" b="1" dirty="0" smtClean="0"/>
              <a:t>หนี้สิน</a:t>
            </a:r>
            <a:r>
              <a:rPr lang="en-US" sz="3200" b="1" dirty="0" smtClean="0"/>
              <a:t>: </a:t>
            </a:r>
            <a:r>
              <a:rPr lang="th-TH" sz="3200" b="1" dirty="0" smtClean="0"/>
              <a:t> ฝ่ายใดเป็นผู้ก่อ ฝ่ายนั้นเป็นผู้รับผิดแต่เพียงฝ่ายเดียว อีกฝ่ายหนึ่งไม่ต้องรับผิดร่วมด้วย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46B07-64BB-4BED-90CF-3D1BCB0DB48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ทายาท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ทายาท หมายถึง ผู้ที่จะมีสิทธิรับมรดกของเจ้ามรดก</a:t>
            </a:r>
          </a:p>
          <a:p>
            <a:r>
              <a:rPr lang="th-TH" sz="3600" b="1" dirty="0" smtClean="0"/>
              <a:t>ทายาท มี </a:t>
            </a:r>
            <a:r>
              <a:rPr lang="en-US" sz="3600" b="1" dirty="0" smtClean="0"/>
              <a:t>2 </a:t>
            </a:r>
            <a:r>
              <a:rPr lang="th-TH" sz="3600" b="1" dirty="0" smtClean="0"/>
              <a:t>ประเภท</a:t>
            </a:r>
          </a:p>
          <a:p>
            <a:pPr lvl="1"/>
            <a:r>
              <a:rPr lang="th-TH" sz="3200" b="1" dirty="0" smtClean="0"/>
              <a:t>ทายาทโดยพินัยกรรม </a:t>
            </a:r>
            <a:r>
              <a:rPr lang="en-US" sz="3200" b="1" dirty="0" smtClean="0"/>
              <a:t>: </a:t>
            </a:r>
            <a:r>
              <a:rPr lang="th-TH" sz="3200" b="1" dirty="0" smtClean="0"/>
              <a:t>ผู้ที่มีสิทธิรับมรดกโดยพินัยกรรม</a:t>
            </a:r>
          </a:p>
          <a:p>
            <a:pPr lvl="1"/>
            <a:r>
              <a:rPr lang="th-TH" sz="3200" b="1" dirty="0" smtClean="0"/>
              <a:t>ทายาทโดยธรรม</a:t>
            </a:r>
            <a:r>
              <a:rPr lang="en-US" sz="3200" b="1" dirty="0" smtClean="0"/>
              <a:t> : </a:t>
            </a:r>
            <a:r>
              <a:rPr lang="th-TH" sz="3200" b="1" dirty="0" smtClean="0"/>
              <a:t>ผู้ที่มีสิทธิรับมรดกโดยกฎหมาย</a:t>
            </a:r>
          </a:p>
          <a:p>
            <a:pPr lvl="2"/>
            <a:r>
              <a:rPr lang="th-TH" sz="3200" b="1" dirty="0" smtClean="0"/>
              <a:t>มี </a:t>
            </a:r>
            <a:r>
              <a:rPr lang="en-US" sz="3200" b="1" dirty="0" smtClean="0"/>
              <a:t>2 </a:t>
            </a:r>
            <a:r>
              <a:rPr lang="th-TH" sz="3200" b="1" dirty="0" smtClean="0"/>
              <a:t>ประเภท </a:t>
            </a:r>
          </a:p>
          <a:p>
            <a:pPr lvl="3"/>
            <a:r>
              <a:rPr lang="th-TH" sz="3200" b="1" dirty="0" smtClean="0"/>
              <a:t>ทายาทโดยธรรมประเภทญาติ </a:t>
            </a:r>
          </a:p>
          <a:p>
            <a:pPr lvl="3"/>
            <a:r>
              <a:rPr lang="th-TH" sz="3200" b="1" dirty="0" smtClean="0"/>
              <a:t>ทายาทโดยธรรมประเภทคู่สมรส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ความหมายของพินัยกรรม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3000" b="1" dirty="0" smtClean="0"/>
              <a:t>พินัยกรรม หมายถึง </a:t>
            </a:r>
            <a:r>
              <a:rPr lang="th-TH" sz="3000" b="1" dirty="0" smtClean="0">
                <a:solidFill>
                  <a:srgbClr val="0000FF"/>
                </a:solidFill>
              </a:rPr>
              <a:t>การแสดงเจตนากำหนดการเผื่อตาย ในเรื่องที่ประสงค์จะให้มีผลบังคับได้เมื่อตาย </a:t>
            </a:r>
          </a:p>
          <a:p>
            <a:pPr lvl="1"/>
            <a:r>
              <a:rPr lang="th-TH" sz="3200" b="1" dirty="0" smtClean="0"/>
              <a:t>พินัยกรรมไม่จำกัดเฉพาะในเรื่องที่เกี่ยวกับทรัพย์สิน เท่านั้น </a:t>
            </a:r>
          </a:p>
          <a:p>
            <a:pPr lvl="2"/>
            <a:r>
              <a:rPr lang="th-TH" sz="3200" b="1" dirty="0" smtClean="0"/>
              <a:t>ยกทรัพย์สิน</a:t>
            </a:r>
          </a:p>
          <a:p>
            <a:pPr lvl="2"/>
            <a:r>
              <a:rPr lang="th-TH" sz="3200" b="1" dirty="0" smtClean="0"/>
              <a:t>จัดการหนี้สิน</a:t>
            </a:r>
          </a:p>
          <a:p>
            <a:pPr lvl="2"/>
            <a:r>
              <a:rPr lang="th-TH" sz="3200" b="1" dirty="0" smtClean="0"/>
              <a:t>จัดการศพ</a:t>
            </a:r>
          </a:p>
          <a:p>
            <a:pPr lvl="2"/>
            <a:r>
              <a:rPr lang="th-TH" sz="3200" b="1" dirty="0" smtClean="0"/>
              <a:t>จัดการความเป็นอยู่ของบุตร หรือผู้ไร้ความสามารถ</a:t>
            </a:r>
            <a:endParaRPr lang="th-TH" sz="4000" b="1" dirty="0" smtClean="0"/>
          </a:p>
          <a:p>
            <a:r>
              <a:rPr lang="th-TH" sz="3000" b="1" dirty="0" smtClean="0"/>
              <a:t>การแสดงเจตนาที่ก่อให้เกิดผลทันทีในระหว่างที่มีชีวิตไม่เป็นพินัยกรรม แต่เป็น สัญญาให้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แบบของพินัยกรรม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000" b="1" dirty="0" smtClean="0"/>
              <a:t>การทำพินัยกรรมจะต้องทำตามวิธีการที่กฎหมายกำหนดในรูปแบบหนึ่งแบบใดดังต่อไปนี้ </a:t>
            </a:r>
          </a:p>
          <a:p>
            <a:pPr marL="1371600" lvl="2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FF0000"/>
                </a:solidFill>
              </a:rPr>
              <a:t>พินัยกรรมแบบธรรมดา</a:t>
            </a:r>
          </a:p>
          <a:p>
            <a:pPr marL="1371600" lvl="2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FF0000"/>
                </a:solidFill>
              </a:rPr>
              <a:t>พินัยกรรมแบบเขียนเอง</a:t>
            </a:r>
          </a:p>
          <a:p>
            <a:pPr marL="1371600" lvl="2" indent="-514350">
              <a:buFont typeface="+mj-lt"/>
              <a:buAutoNum type="arabicPeriod"/>
            </a:pPr>
            <a:r>
              <a:rPr lang="th-TH" sz="3200" b="1" dirty="0" smtClean="0"/>
              <a:t>พินัยกรรมแบบเอกสารฝ่ายเมือง</a:t>
            </a:r>
          </a:p>
          <a:p>
            <a:pPr marL="1371600" lvl="2" indent="-514350">
              <a:buFont typeface="+mj-lt"/>
              <a:buAutoNum type="arabicPeriod"/>
            </a:pPr>
            <a:r>
              <a:rPr lang="th-TH" sz="3200" b="1" dirty="0" smtClean="0"/>
              <a:t>พินัยกรรมแบบเอกสารลับ </a:t>
            </a:r>
          </a:p>
          <a:p>
            <a:pPr marL="1371600" lvl="2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FF0000"/>
                </a:solidFill>
              </a:rPr>
              <a:t>พินัยกรรมด้วยวาจา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พินัยกรรมแบบธรรมดา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b="1" dirty="0" smtClean="0"/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ทำเป็นหนังสือ </a:t>
            </a:r>
            <a:r>
              <a:rPr lang="en-US" b="1" dirty="0" smtClean="0"/>
              <a:t>: </a:t>
            </a:r>
            <a:r>
              <a:rPr lang="th-TH" b="1" dirty="0" smtClean="0"/>
              <a:t>ลายลักษณ์อักษร</a:t>
            </a:r>
          </a:p>
          <a:p>
            <a:pPr lvl="2"/>
            <a:r>
              <a:rPr lang="th-TH" b="1" dirty="0" smtClean="0"/>
              <a:t>เขียน หรือพิมพ์ก็ได้</a:t>
            </a:r>
          </a:p>
          <a:p>
            <a:pPr lvl="2"/>
            <a:r>
              <a:rPr lang="th-TH" b="1" dirty="0" smtClean="0"/>
              <a:t>เขียนเอง พิมพ์เองก็ได้ หรือให้บุคคลอื่นทำให้ก็ได้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ลงวัน เดือน ปี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ลงลายมือชื่อผู้ทำพินัยกรรม (ลายเซ็น)</a:t>
            </a:r>
          </a:p>
          <a:p>
            <a:pPr lvl="2"/>
            <a:r>
              <a:rPr lang="th-TH" b="1" dirty="0" smtClean="0"/>
              <a:t>ลงลายมือชื่อไม่ได้ ลงลายพิมพ์นิ้วมือแทนได้ แต่ต้องมีพยานรับรองลายพิมพ์นิ้วมืออย่างน้อย </a:t>
            </a:r>
            <a:r>
              <a:rPr lang="en-US" b="1" dirty="0" smtClean="0"/>
              <a:t>2 </a:t>
            </a:r>
            <a:r>
              <a:rPr lang="th-TH" b="1" dirty="0" smtClean="0"/>
              <a:t>คน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ลงลายมือชื่อพยานอย่างน้อย </a:t>
            </a:r>
            <a:r>
              <a:rPr lang="en-US" b="1" dirty="0" smtClean="0"/>
              <a:t>2 </a:t>
            </a:r>
            <a:r>
              <a:rPr lang="th-TH" b="1" dirty="0" smtClean="0"/>
              <a:t>คน </a:t>
            </a:r>
          </a:p>
          <a:p>
            <a:pPr lvl="2"/>
            <a:r>
              <a:rPr lang="th-TH" b="1" dirty="0" smtClean="0"/>
              <a:t>พยานทั้ง </a:t>
            </a:r>
            <a:r>
              <a:rPr lang="en-US" b="1" dirty="0" smtClean="0"/>
              <a:t>2 </a:t>
            </a:r>
            <a:r>
              <a:rPr lang="th-TH" b="1" dirty="0" smtClean="0"/>
              <a:t>คนต้องลงลายมือชื่อเท่านั้น ห้ามลงลายพิมพ์นิ้วมือ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2000" dirty="0" smtClean="0"/>
              <a:t>				ตัวอย่าง  </a:t>
            </a:r>
            <a:r>
              <a:rPr lang="th-TH" sz="2000" b="1" u="sng" dirty="0" smtClean="0"/>
              <a:t>พินัยกรรมแบบธรรมดา</a:t>
            </a:r>
            <a:endParaRPr lang="th-TH" sz="2000" dirty="0" smtClean="0"/>
          </a:p>
          <a:p>
            <a:pPr>
              <a:buNone/>
            </a:pPr>
            <a:r>
              <a:rPr lang="th-TH" sz="2000" dirty="0" smtClean="0"/>
              <a:t>						ทำที่......................................</a:t>
            </a:r>
          </a:p>
          <a:p>
            <a:pPr>
              <a:buNone/>
            </a:pPr>
            <a:r>
              <a:rPr lang="th-TH" sz="2000" dirty="0" smtClean="0"/>
              <a:t>						วันที่...............เดือน.............พ.ศ. .............</a:t>
            </a:r>
          </a:p>
          <a:p>
            <a:pPr>
              <a:buNone/>
            </a:pPr>
            <a:r>
              <a:rPr lang="th-TH" sz="2000" dirty="0" smtClean="0"/>
              <a:t>		ข้าพเจ้า.....................อายุ............ปี อยู่บ้านเลขที่ ..........หมู่ที่...........ถนน...........................ตำบล/แขวง............................อำเภอ/เขต........จังหวัด..........................ได้ทำพินัยกรรมฉบับนี้ขึ้นไว้เพื่อแสดงเจตนากำหนดการเผื่อตายว่า ดังต่อไปนี้</a:t>
            </a:r>
          </a:p>
          <a:p>
            <a:pPr>
              <a:buNone/>
            </a:pPr>
            <a:r>
              <a:rPr lang="th-TH" sz="2000" dirty="0" smtClean="0"/>
              <a:t>		</a:t>
            </a:r>
            <a:r>
              <a:rPr lang="en-US" sz="2000" dirty="0" smtClean="0"/>
              <a:t>1.</a:t>
            </a:r>
            <a:r>
              <a:rPr lang="th-TH" sz="2000" dirty="0" smtClean="0"/>
              <a:t>......................................................................................</a:t>
            </a:r>
          </a:p>
          <a:p>
            <a:pPr>
              <a:buNone/>
            </a:pPr>
            <a:r>
              <a:rPr lang="th-TH" sz="2000" dirty="0" smtClean="0"/>
              <a:t>		</a:t>
            </a:r>
            <a:r>
              <a:rPr lang="en-US" sz="2000" dirty="0" smtClean="0"/>
              <a:t>2.</a:t>
            </a:r>
            <a:r>
              <a:rPr lang="th-TH" sz="2000" dirty="0" smtClean="0"/>
              <a:t>.....................................................................................</a:t>
            </a:r>
          </a:p>
          <a:p>
            <a:pPr>
              <a:buNone/>
            </a:pPr>
            <a:r>
              <a:rPr lang="th-TH" sz="2000" dirty="0" smtClean="0"/>
              <a:t>		</a:t>
            </a:r>
            <a:r>
              <a:rPr lang="en-US" sz="2000" dirty="0" smtClean="0"/>
              <a:t>3.</a:t>
            </a:r>
            <a:r>
              <a:rPr lang="th-TH" sz="2000" dirty="0" smtClean="0"/>
              <a:t>.....................................................................................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				</a:t>
            </a:r>
            <a:r>
              <a:rPr lang="th-TH" sz="2000" dirty="0" smtClean="0"/>
              <a:t>ลงชื่อ................................................ผู้ทำพินัยกรรม</a:t>
            </a:r>
            <a:br>
              <a:rPr lang="th-TH" sz="2000" dirty="0" smtClean="0"/>
            </a:br>
            <a:r>
              <a:rPr lang="th-TH" sz="2000" dirty="0" smtClean="0"/>
              <a:t>				       (...............................................)</a:t>
            </a:r>
            <a:br>
              <a:rPr lang="th-TH" sz="2000" dirty="0" smtClean="0"/>
            </a:br>
            <a:r>
              <a:rPr lang="th-TH" sz="2000" dirty="0" smtClean="0"/>
              <a:t>	ข้าพเจ้าผู้มีนามข้างท้ายนี้ขอรับรองว่าผู้ทำพินัยกรรมฉบับนี้ได้ทำพินัยกรรมและลงลายมือชื่อ(ลายพิมพ์นิ้วมือ)ต่อหน้าข้าพเจ้า และได้สังเกตเห็นว่าผู้ทำพินัยกรรมมีสติสัมปชัญญะบริบูรณ์ทุกประการ ข้าพเจ้าจึงได้ลงลายมือชื่อเป็นพยานไว้ในพินัยกรรม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				</a:t>
            </a:r>
            <a:r>
              <a:rPr lang="th-TH" sz="1800" dirty="0" smtClean="0"/>
              <a:t>ลงชื่อ......................................................พยาน</a:t>
            </a:r>
          </a:p>
          <a:p>
            <a:pPr>
              <a:buNone/>
            </a:pPr>
            <a:r>
              <a:rPr lang="th-TH" sz="1800" dirty="0" smtClean="0"/>
              <a:t>					      (........................................................)</a:t>
            </a:r>
          </a:p>
          <a:p>
            <a:pPr>
              <a:buNone/>
            </a:pPr>
            <a:r>
              <a:rPr lang="th-TH" sz="1800" dirty="0" smtClean="0"/>
              <a:t>					ลงชื่อ..........................................................พยานและผู้เขียน</a:t>
            </a:r>
          </a:p>
          <a:p>
            <a:pPr>
              <a:buNone/>
            </a:pPr>
            <a:r>
              <a:rPr lang="th-TH" sz="1800" dirty="0" smtClean="0"/>
              <a:t>					       (.........................................................)</a:t>
            </a:r>
          </a:p>
          <a:p>
            <a:endParaRPr lang="th-TH" sz="28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0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04664"/>
            <a:ext cx="8352928" cy="6192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วันที่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13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เมษายน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2552</a:t>
            </a:r>
          </a:p>
          <a:p>
            <a:pPr eaLnBrk="1" hangingPunct="1">
              <a:buFontTx/>
              <a:buNone/>
            </a:pPr>
            <a:endParaRPr lang="th-TH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ข้าพเจ้า นายสยาม  รักสงบ อยู่บ้านเลขที่ 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239 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ต.สุเทพ อ.เมือง จ.เชียงใหม่ ขอแสดงเจตนากำหนดการเผื่อตายดังนี้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ที่ดินพร้อมสิ่งปลูกสร้าง ขอยกให้ นางสาวขม  เป็นยา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หุ้นในบริษัท ชินคอม ยกให้นางรติรส  สติดี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ข้าพเจ้าของรับรองว่าในขณะทำพินัยกรรม ข้าพเจ้ามีสติสัมปชัญญะ สมบรูณ์ทุกประการ ปราศจากการล่อลวง ข่มขู่ แต่ประการใดๆทั้งสิ้น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	ผู้ทำพินัยกรรม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ลงชื่อ		ก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ลงชื่อ		ข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ลงชื่อ		ฮ	ผู้เขียน/พิมพ์</a:t>
            </a:r>
          </a:p>
        </p:txBody>
      </p:sp>
      <p:pic>
        <p:nvPicPr>
          <p:cNvPr id="2051" name="Picture 4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พินัยกรรมแบบธรรมดา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14" y="548680"/>
            <a:ext cx="8229600" cy="2476872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/>
              <a:t>ทรัพย์สิน หนี้สิน </a:t>
            </a:r>
            <a:r>
              <a:rPr lang="th-TH" sz="2800" b="1" dirty="0" smtClean="0">
                <a:solidFill>
                  <a:srgbClr val="0000FF"/>
                </a:solidFill>
              </a:rPr>
              <a:t>ที่มีขึ้นเนื่องจากความตาย หรือภายหลังการตายไม่เป็นมรดก</a:t>
            </a:r>
          </a:p>
          <a:p>
            <a:pPr lvl="1"/>
            <a:r>
              <a:rPr lang="th-TH" b="1" dirty="0" smtClean="0"/>
              <a:t>เช่น </a:t>
            </a:r>
            <a:r>
              <a:rPr lang="th-TH" b="1" dirty="0" smtClean="0">
                <a:solidFill>
                  <a:srgbClr val="FF0000"/>
                </a:solidFill>
              </a:rPr>
              <a:t>บำเหน็จตกทอด </a:t>
            </a:r>
            <a:r>
              <a:rPr lang="th-TH" b="1" dirty="0" smtClean="0">
                <a:solidFill>
                  <a:srgbClr val="0000FF"/>
                </a:solidFill>
              </a:rPr>
              <a:t>เงินประกันชีวิต </a:t>
            </a:r>
            <a:r>
              <a:rPr lang="th-TH" b="1" dirty="0">
                <a:solidFill>
                  <a:srgbClr val="009900"/>
                </a:solidFill>
              </a:rPr>
              <a:t>เงินฌาปนกิจ</a:t>
            </a:r>
            <a:r>
              <a:rPr lang="th-TH" b="1" dirty="0" smtClean="0">
                <a:solidFill>
                  <a:srgbClr val="009900"/>
                </a:solidFill>
              </a:rPr>
              <a:t>สงเคราะห์ </a:t>
            </a:r>
            <a:r>
              <a:rPr lang="th-TH" b="1" dirty="0" smtClean="0"/>
              <a:t>ดอกเบี้ย</a:t>
            </a:r>
            <a:r>
              <a:rPr lang="th-TH" b="1" dirty="0"/>
              <a:t>เงิน</a:t>
            </a:r>
            <a:r>
              <a:rPr lang="th-TH" b="1" dirty="0" smtClean="0"/>
              <a:t>ฝากที่ครบกำหนดจ่ายหลังเจ้ามรดกตาย </a:t>
            </a:r>
            <a:r>
              <a:rPr lang="th-TH" b="1" dirty="0"/>
              <a:t>เงินปันผลจาก</a:t>
            </a:r>
            <a:r>
              <a:rPr lang="th-TH" b="1" dirty="0" smtClean="0"/>
              <a:t>หุ้นที่ประกาศจ่ายหลังเจ้ามรดกตาย </a:t>
            </a:r>
          </a:p>
          <a:p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 descr="ผลการค้นหารูปภาพสำหรับ No icon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005536" cy="4664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7" y="3932508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เงินประกันชีวิต</a:t>
            </a:r>
            <a:endParaRPr lang="th-TH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185026"/>
            <a:ext cx="136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ดอกเบี้ย</a:t>
            </a:r>
            <a:endParaRPr lang="th-TH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5479752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บำเหน็จตกทอด</a:t>
            </a:r>
            <a:endParaRPr lang="th-TH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4396" y="3911161"/>
            <a:ext cx="170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เงินปันผล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9335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825" y="838200"/>
            <a:ext cx="4419841" cy="6019800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th-TH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0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                 ผู้ทำพินัยกรรม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en-US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ก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endParaRPr lang="en-US" sz="2400" b="1" dirty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ข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en-US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ฮ	ผู้เขียน/พิมพ์</a:t>
            </a:r>
          </a:p>
        </p:txBody>
      </p:sp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5200842" y="260216"/>
            <a:ext cx="3528392" cy="4176895"/>
          </a:xfrm>
          <a:prstGeom prst="wedgeRoundRectCallout">
            <a:avLst>
              <a:gd name="adj1" fmla="val -82556"/>
              <a:gd name="adj2" fmla="val -2003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การลงชื่อ จะลงด้วย</a:t>
            </a:r>
            <a:r>
              <a:rPr lang="th-TH" sz="2800" b="1" u="sng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ลายมือชื่อ(เซ็นชื่อ</a:t>
            </a:r>
            <a:r>
              <a:rPr lang="th-TH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) หรือ</a:t>
            </a:r>
            <a:endParaRPr lang="en-US" sz="28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u="sng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ลงลายพิมพ์</a:t>
            </a:r>
            <a:r>
              <a:rPr lang="th-TH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นิ้วมือก็ได้ แต่ต้องมีพยานรับรอง </a:t>
            </a:r>
            <a:r>
              <a:rPr lang="en-US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8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คน</a:t>
            </a:r>
          </a:p>
        </p:txBody>
      </p:sp>
      <p:pic>
        <p:nvPicPr>
          <p:cNvPr id="3076" name="Picture 3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93" y="1268761"/>
            <a:ext cx="943935" cy="5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24310" y="2684681"/>
            <a:ext cx="3304924" cy="1392238"/>
            <a:chOff x="391" y="1079"/>
            <a:chExt cx="1789" cy="877"/>
          </a:xfrm>
        </p:grpSpPr>
        <p:sp>
          <p:nvSpPr>
            <p:cNvPr id="3079" name="AutoShape 6"/>
            <p:cNvSpPr>
              <a:spLocks noChangeArrowheads="1"/>
            </p:cNvSpPr>
            <p:nvPr/>
          </p:nvSpPr>
          <p:spPr bwMode="auto">
            <a:xfrm>
              <a:off x="1055" y="1230"/>
              <a:ext cx="1125" cy="726"/>
            </a:xfrm>
            <a:prstGeom prst="wedgeRoundRectCallout">
              <a:avLst>
                <a:gd name="adj1" fmla="val -70947"/>
                <a:gd name="adj2" fmla="val -19782"/>
                <a:gd name="adj3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800" b="1" dirty="0" smtClean="0">
                  <a:solidFill>
                    <a:srgbClr val="FFFFFF"/>
                  </a:solidFill>
                  <a:latin typeface="Cordia New" pitchFamily="34" charset="-34"/>
                  <a:cs typeface="Cordia New" pitchFamily="34" charset="-34"/>
                </a:rPr>
                <a:t>ลงชื่อ ค  พยาน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800" b="1" dirty="0" smtClean="0">
                  <a:solidFill>
                    <a:srgbClr val="FFFFFF"/>
                  </a:solidFill>
                  <a:latin typeface="Cordia New" pitchFamily="34" charset="-34"/>
                  <a:cs typeface="Cordia New" pitchFamily="34" charset="-34"/>
                </a:rPr>
                <a:t>ลงชื่อ  ง พยาน</a:t>
              </a:r>
            </a:p>
          </p:txBody>
        </p:sp>
        <p:pic>
          <p:nvPicPr>
            <p:cNvPr id="308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079"/>
              <a:ext cx="39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พินัยกรรมแบบธรรมดา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39552" y="5301208"/>
            <a:ext cx="3762813" cy="1080120"/>
          </a:xfrm>
          <a:prstGeom prst="wedgeRectCallout">
            <a:avLst>
              <a:gd name="adj1" fmla="val -580"/>
              <a:gd name="adj2" fmla="val -13811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-ถ้ามีผู้อื่น เขียน หรือพิมพ์ให้ให้ระบุชื่อ</a:t>
            </a:r>
            <a:endParaRPr lang="en-US" sz="2400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4402832" cy="4392488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th-TH" sz="28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	ผู้ทำ</a:t>
            </a:r>
          </a:p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en-US" sz="28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ก	พยาน</a:t>
            </a:r>
          </a:p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endParaRPr lang="en-US" sz="2800" b="1" dirty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ข	พยาน</a:t>
            </a:r>
          </a:p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endParaRPr lang="en-US" sz="28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sz="28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ฮ	ผู้เขียน/พิมพ์</a:t>
            </a:r>
          </a:p>
        </p:txBody>
      </p:sp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5256324" y="260648"/>
            <a:ext cx="3528392" cy="6597352"/>
          </a:xfrm>
          <a:prstGeom prst="wedgeRoundRectCallout">
            <a:avLst>
              <a:gd name="adj1" fmla="val -85506"/>
              <a:gd name="adj2" fmla="val -9175"/>
              <a:gd name="adj3" fmla="val 16667"/>
            </a:avLst>
          </a:prstGeom>
          <a:solidFill>
            <a:schemeClr val="accent4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พยานต้องลงด้วย</a:t>
            </a:r>
            <a:r>
              <a:rPr lang="th-TH" sz="2400" b="1" u="sng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ลายมือชื่อ(เซ็นชื่อ</a:t>
            </a: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) เท่านั้น</a:t>
            </a:r>
            <a:endParaRPr lang="en-US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ห้าม </a:t>
            </a:r>
            <a:r>
              <a:rPr lang="th-TH" sz="2400" b="1" u="sng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ลงลายพิมพ์</a:t>
            </a: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นิ้วมือ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th-TH" sz="2400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ต้องมีพยานอย่างน้อย </a:t>
            </a:r>
            <a:r>
              <a:rPr lang="en-US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คน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ขณะผู้ทำพินัยกรรมลงชื่อ พยานทั้งสองคนต้องเห็น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พยานห้ามเป็นบุคคลดังต่อไปนี้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ผู้ยังไม่บรรลุนิติภาวะ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วิกลจริต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4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หูหนวก ตาบอด เป็นใบ้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th-TH" sz="2400" b="1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6" name="Picture 3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7065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24" y="1628800"/>
            <a:ext cx="59911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พินัยกรรมแบบธรรมดา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52841" y="1917176"/>
            <a:ext cx="417201" cy="474786"/>
            <a:chOff x="6617538" y="4926442"/>
            <a:chExt cx="947069" cy="878822"/>
          </a:xfrm>
          <a:solidFill>
            <a:srgbClr val="FF0000"/>
          </a:solidFill>
        </p:grpSpPr>
        <p:sp>
          <p:nvSpPr>
            <p:cNvPr id="4" name="Oval 3"/>
            <p:cNvSpPr/>
            <p:nvPr/>
          </p:nvSpPr>
          <p:spPr>
            <a:xfrm>
              <a:off x="6617538" y="4941168"/>
              <a:ext cx="935507" cy="864096"/>
            </a:xfrm>
            <a:prstGeom prst="ellips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Multiply 2"/>
            <p:cNvSpPr/>
            <p:nvPr/>
          </p:nvSpPr>
          <p:spPr>
            <a:xfrm>
              <a:off x="6629100" y="4926442"/>
              <a:ext cx="935507" cy="864096"/>
            </a:xfrm>
            <a:prstGeom prst="mathMultiply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วันที่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13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เมษายน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2552</a:t>
            </a:r>
          </a:p>
          <a:p>
            <a:pPr eaLnBrk="1" hangingPunct="1">
              <a:buFontTx/>
              <a:buNone/>
            </a:pPr>
            <a:endParaRPr lang="th-TH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ข้าพเจ้า นายสยาม  รักสงบ อยู่บ้านเลขที่ 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239 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ต.สุเทพ อ.เมือง จ.เชียงใหม่ ขอแสดงเจตนากำหนดการเผื่อตายดังนี้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ที่ดินพร้อมสิ่งปลูกสร้าง ขอยกให้ นางสาวขม  เป็นยา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หุ้นในบริษัท ชินคอม ยกให้นางรติรส  สติดี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ข้าพเจ้าของรับรองว่าในขณะทำพินัยกรรม ข้าพเจ้ามีสติสัมปชัญญะ สมบรูณ์ทุกประการ ปราศจากการล่อลวง ข่มขู่ แต่ประการใดๆทั้งสิ้น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	ผู้ทำ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ก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ข	พยาน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ฮ	ผู้เขียน/พิมพ์</a:t>
            </a:r>
          </a:p>
        </p:txBody>
      </p:sp>
      <p:pic>
        <p:nvPicPr>
          <p:cNvPr id="6147" name="Picture 3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1086904" y="2996952"/>
            <a:ext cx="2585864" cy="2816696"/>
          </a:xfrm>
          <a:prstGeom prst="wedgeRoundRectCallout">
            <a:avLst>
              <a:gd name="adj1" fmla="val 111750"/>
              <a:gd name="adj2" fmla="val -55745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u="sng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การแก้ไข</a:t>
            </a: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-ต้องลงวันที่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-ลงลายมือชื่อผู้ทำ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-ลงลายมือชื่อพยาน ทั้ง </a:t>
            </a:r>
            <a:r>
              <a:rPr lang="en-US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คน 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5162550" y="2725217"/>
            <a:ext cx="1828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810085" y="2171699"/>
            <a:ext cx="193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990000"/>
                </a:solidFill>
                <a:latin typeface="Browallia New" pitchFamily="34" charset="-34"/>
                <a:cs typeface="Browallia New" pitchFamily="34" charset="-34"/>
              </a:rPr>
              <a:t>นางสาวขม  เป็นยา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921636" y="2525712"/>
            <a:ext cx="2260601" cy="1665288"/>
            <a:chOff x="3904" y="1200"/>
            <a:chExt cx="1424" cy="1049"/>
          </a:xfrm>
        </p:grpSpPr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3904" y="1200"/>
              <a:ext cx="1424" cy="24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990000"/>
                  </a:solidFill>
                  <a:latin typeface="Browallia New" pitchFamily="34" charset="-34"/>
                  <a:cs typeface="Browallia New" pitchFamily="34" charset="-34"/>
                </a:rPr>
                <a:t>11 </a:t>
              </a:r>
              <a:r>
                <a:rPr lang="th-TH" sz="2000" b="1" dirty="0" smtClean="0">
                  <a:solidFill>
                    <a:srgbClr val="990000"/>
                  </a:solidFill>
                  <a:latin typeface="Browallia New" pitchFamily="34" charset="-34"/>
                  <a:cs typeface="Browallia New" pitchFamily="34" charset="-34"/>
                </a:rPr>
                <a:t>กันยายาน </a:t>
              </a:r>
              <a:r>
                <a:rPr lang="en-US" sz="2000" b="1" dirty="0" smtClean="0">
                  <a:solidFill>
                    <a:srgbClr val="990000"/>
                  </a:solidFill>
                  <a:latin typeface="Browallia New" pitchFamily="34" charset="-34"/>
                  <a:cs typeface="Browallia New" pitchFamily="34" charset="-34"/>
                </a:rPr>
                <a:t>2552</a:t>
              </a:r>
              <a:endParaRPr lang="th-TH" sz="2000" b="1" dirty="0" smtClean="0">
                <a:solidFill>
                  <a:srgbClr val="99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6154" name="Picture 9" descr="sig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440"/>
              <a:ext cx="744" cy="414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4406" y="1731"/>
              <a:ext cx="296" cy="51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b="1" smtClean="0">
                  <a:solidFill>
                    <a:srgbClr val="990000"/>
                  </a:solidFill>
                  <a:cs typeface="Angsana New" pitchFamily="18" charset="-34"/>
                </a:rPr>
                <a:t>ก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b="1" smtClean="0">
                  <a:solidFill>
                    <a:srgbClr val="990000"/>
                  </a:solidFill>
                  <a:cs typeface="Angsana New" pitchFamily="18" charset="-34"/>
                </a:rPr>
                <a:t>ข</a:t>
              </a:r>
            </a:p>
          </p:txBody>
        </p:sp>
      </p:grp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พินัยกรรมแบบธรรมดา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พินัยกรรมแบบเขียนเอง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ทำเป็นหนังสือ </a:t>
            </a:r>
            <a:r>
              <a:rPr lang="en-US" b="1" dirty="0" smtClean="0"/>
              <a:t>: </a:t>
            </a:r>
            <a:r>
              <a:rPr lang="th-TH" b="1" dirty="0" smtClean="0"/>
              <a:t>ลายลักษณ์อักษร</a:t>
            </a:r>
          </a:p>
          <a:p>
            <a:pPr lvl="2"/>
            <a:r>
              <a:rPr lang="th-TH" b="1" dirty="0" smtClean="0"/>
              <a:t>ต้องเขียนด้วยลายมือตัวเองเท่านั้น  ทั้งฉบับ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ลงวัน เดือน ปี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ลงลายมือชื่อผู้ทำพินัยกรรม (ลายเซ็น)</a:t>
            </a:r>
          </a:p>
          <a:p>
            <a:pPr lvl="2"/>
            <a:r>
              <a:rPr lang="th-TH" b="1" dirty="0" smtClean="0"/>
              <a:t>ต้องลงลายมือชื่อด้วยตัวเองเท่านั้น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ลงลายมือชื่อพยานอย่างน้อย </a:t>
            </a:r>
            <a:r>
              <a:rPr lang="en-US" b="1" dirty="0" smtClean="0"/>
              <a:t>2 </a:t>
            </a:r>
            <a:r>
              <a:rPr lang="th-TH" b="1" dirty="0" smtClean="0"/>
              <a:t>คน (มีหรือไม่มีก็ได้)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reenHunter_01 M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43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601980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พินัยกรรมแบบเขียนเอง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reenHunter_01 M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5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AutoShape 5"/>
          <p:cNvSpPr>
            <a:spLocks noChangeArrowheads="1"/>
          </p:cNvSpPr>
          <p:nvPr/>
        </p:nvSpPr>
        <p:spPr bwMode="auto">
          <a:xfrm>
            <a:off x="304800" y="1066800"/>
            <a:ext cx="3886200" cy="2971800"/>
          </a:xfrm>
          <a:prstGeom prst="wedgeRoundRectCallout">
            <a:avLst>
              <a:gd name="adj1" fmla="val 80435"/>
              <a:gd name="adj2" fmla="val 30981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-ต้องเขียนด้วยลายมือตัวเองทั้งฉบับ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-การลงลายมือชื่อ ต้องลงด้วยลายเซ็นเท่านั้น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-การแก้ไข ข้อความ และลายมือชื่อผู้ทำ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6019800"/>
            <a:ext cx="2667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พินัยกรรมแบบเขียนเอง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พินัยกรรมแบบเอกสารฝ่ายเมือง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b="1" dirty="0" smtClean="0"/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ติดต่อเจ้าหน้าที่ที่ว่า</a:t>
            </a:r>
            <a:r>
              <a:rPr lang="th-TH" b="1" dirty="0"/>
              <a:t>การอำเภอ กิ่งอำเภอ เขต แห่งใดก็ได้โดยไม่ต้องคำนึงถึงภูมิลำเนา </a:t>
            </a:r>
            <a:endParaRPr lang="th-TH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แสดงเจตนากำหนดพินัยกรรม(สั่งเสีย)ต่อหน้านายอำเภอ พร้อมพยานอีก </a:t>
            </a:r>
            <a:r>
              <a:rPr lang="en-US" b="1" dirty="0" smtClean="0"/>
              <a:t>2 </a:t>
            </a:r>
            <a:r>
              <a:rPr lang="th-TH" b="1" dirty="0" smtClean="0"/>
              <a:t>คน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นายอำเภอจดข้อความตามที่ผู้ทำพินัยกรรมแจ้ง แล้วนายอำเภอจะอ่านข้อความให้ผู้ทำพินัยกรรมฟังต่อหน้าพยาน </a:t>
            </a:r>
            <a:r>
              <a:rPr lang="en-US" b="1" dirty="0" smtClean="0"/>
              <a:t>2 </a:t>
            </a:r>
            <a:r>
              <a:rPr lang="th-TH" b="1" dirty="0" smtClean="0"/>
              <a:t>คนนั้น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ผู้ทำพินัยกรรมเห็นว่าข้อความตรงกับความต้องการของตนเองก็ลงลายมือชื่อต่อหน้าพยาน </a:t>
            </a:r>
            <a:r>
              <a:rPr lang="en-US" b="1" dirty="0" smtClean="0"/>
              <a:t>2 </a:t>
            </a:r>
            <a:r>
              <a:rPr lang="th-TH" b="1" dirty="0" smtClean="0"/>
              <a:t>คนนั้น แล้วให้พยาน </a:t>
            </a:r>
            <a:r>
              <a:rPr lang="en-US" b="1" dirty="0" smtClean="0"/>
              <a:t>2 </a:t>
            </a:r>
            <a:r>
              <a:rPr lang="th-TH" b="1" dirty="0" smtClean="0"/>
              <a:t>คนลงลายมือชื่อ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นายอำเภอลงลายมือชื่อพร้อมประทับตราประจำตำแหน่ง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ตราประทับ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0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วันที่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13 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เมษายน </a:t>
            </a:r>
            <a:r>
              <a:rPr lang="en-US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2552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400" b="1" dirty="0" smtClean="0">
              <a:solidFill>
                <a:srgbClr val="80008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ข้าพเจ้า นายสยาม  รักสงบ อยู่บ้านเลขที่ 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239 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ต.สุเทพ อ.เมือง จ.เชียงใหม่ ขอแสดงเจตนากำหนดการเผื่อตายดังนี้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ที่ดินพร้อมสิ่งปลูกสร้าง ขอยกให้ นางสาวขม  เป็นยา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หุ้นในบริษัท ชินคอม ยกให้นางรติรส  สติดี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ข้าพเจ้าของรับรองว่าในขณะทำพินัยกรรม ข้าพเจ้ามีสติสัมปชัญญะ สมบรูณ์ทุกประการ ปราศจากการล่อลวง ข่มขู่ แต่ประการใดๆทั้งสิ้น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ลงชื่อ			ผู้ทำ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ก	พยาน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ข	พยาน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ข้าพเจ้าขอรับรองว่าได้ข้อความในพินัยกรรมเป็นไปตามความประสงค์ของผู้ทำพินัยกรรมทุกประการ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solidFill>
                  <a:srgbClr val="800080"/>
                </a:solidFill>
                <a:latin typeface="Browallia New" pitchFamily="34" charset="-34"/>
                <a:cs typeface="Browallia New" pitchFamily="34" charset="-34"/>
              </a:rPr>
              <a:t>					ลงชื่อ			นายอำเภอ</a:t>
            </a:r>
          </a:p>
        </p:txBody>
      </p:sp>
      <p:pic>
        <p:nvPicPr>
          <p:cNvPr id="8196" name="Picture 3" descr="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410200" y="556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นาง กันยา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พินัยกรรมแบบเอกสารฝ่ายเมือง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พินัยกรรมแบบเอกสารลับ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b="1" dirty="0" smtClean="0"/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แสดงเจตนากำหนดการเผื่อตายเป็นลายลักษณ์อักษร(ทำพินัยกรรม)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ผนึกพินัยกรรม และลงลายมือชื่อคาบรอยผนึก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ติดต่อเจ้าหน้าที่ที่อำเภอแจ้งว่า ต้องการทำพินัยกรรมแบบเอกสารลับ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แจ้งต่อนายอำเภอ พร้อมพยานอีก </a:t>
            </a:r>
            <a:r>
              <a:rPr lang="en-US" b="1" dirty="0" smtClean="0"/>
              <a:t>2 </a:t>
            </a:r>
            <a:r>
              <a:rPr lang="th-TH" b="1" dirty="0" smtClean="0"/>
              <a:t>คน ว่าเอกสารในซองเป็นพินัยกรรมของตนเอง ถ้ามีผู้อื่นเขียนพินัยกรรมให้ ให้แจ้งด้วยว่าใครเป็นผู้เขียน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ผู้ทำพินัยกรรมลงลายมือชื่อ พยานอย่างน้อย </a:t>
            </a:r>
            <a:r>
              <a:rPr lang="en-US" b="1" dirty="0" smtClean="0"/>
              <a:t>2 </a:t>
            </a:r>
            <a:r>
              <a:rPr lang="th-TH" b="1" dirty="0" smtClean="0"/>
              <a:t>คนลงลายมือชื่อ และนายอำเภอ ลงลายมือชื่อบนซองพินัยกรรมนั้น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609600"/>
            <a:ext cx="2209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003366"/>
              </a:solidFill>
            </a:endParaRPr>
          </a:p>
        </p:txBody>
      </p:sp>
      <p:pic>
        <p:nvPicPr>
          <p:cNvPr id="9219" name="Picture 9" descr="จด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885950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2" name="Picture 10" descr="ซองจดหมาย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66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3" name="AutoShape 11"/>
          <p:cNvSpPr>
            <a:spLocks noChangeArrowheads="1"/>
          </p:cNvSpPr>
          <p:nvPr/>
        </p:nvSpPr>
        <p:spPr bwMode="auto">
          <a:xfrm>
            <a:off x="2971800" y="1371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4" name="Picture 12" descr="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1181100" cy="6572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5" name="Picture 13" descr="อำเภ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62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6" name="AutoShape 14"/>
          <p:cNvSpPr>
            <a:spLocks noChangeArrowheads="1"/>
          </p:cNvSpPr>
          <p:nvPr/>
        </p:nvSpPr>
        <p:spPr bwMode="auto">
          <a:xfrm rot="1833358">
            <a:off x="6553200" y="19812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7" name="Picture 15" descr="ซองจดหมาย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66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8" name="AutoShape 16"/>
          <p:cNvSpPr>
            <a:spLocks noChangeArrowheads="1"/>
          </p:cNvSpPr>
          <p:nvPr/>
        </p:nvSpPr>
        <p:spPr bwMode="auto">
          <a:xfrm rot="9171213">
            <a:off x="4343400" y="4495800"/>
            <a:ext cx="1716088" cy="381000"/>
          </a:xfrm>
          <a:prstGeom prst="rightArrow">
            <a:avLst>
              <a:gd name="adj1" fmla="val 50000"/>
              <a:gd name="adj2" fmla="val 1126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9" name="Picture 17" descr="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181100" cy="6572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6043613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พินัยกรรมแบบเอกสารลับ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3" grpId="0" animBg="1"/>
      <p:bldP spid="366606" grpId="0" animBg="1"/>
      <p:bldP spid="3666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16832"/>
            <a:ext cx="388843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ทรัพย์สิน หนี้สิน </a:t>
            </a:r>
          </a:p>
          <a:p>
            <a:pPr algn="ctr"/>
            <a:r>
              <a:rPr lang="th-TH" sz="2400" b="1" dirty="0" smtClean="0"/>
              <a:t>ต้องมีอยู่ก่อนตาย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857180" y="1916832"/>
            <a:ext cx="4239865" cy="8640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</a:rPr>
              <a:t>ทรัพย์สิน ที่เกิดหลังตาย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83367" y="2876364"/>
            <a:ext cx="360040" cy="720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9250" y="264838"/>
            <a:ext cx="2448273" cy="8640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มรดก</a:t>
            </a:r>
            <a:endParaRPr lang="en-US" sz="3600" b="1" dirty="0"/>
          </a:p>
        </p:txBody>
      </p:sp>
      <p:sp>
        <p:nvSpPr>
          <p:cNvPr id="8" name="Down Arrow 7"/>
          <p:cNvSpPr/>
          <p:nvPr/>
        </p:nvSpPr>
        <p:spPr>
          <a:xfrm rot="1920024">
            <a:off x="5642398" y="2922522"/>
            <a:ext cx="360040" cy="6480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74849" y="2525769"/>
            <a:ext cx="1512168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ไม่ใช่มรดก </a:t>
            </a:r>
            <a:endParaRPr lang="en-US" sz="2400" b="1" dirty="0"/>
          </a:p>
        </p:txBody>
      </p:sp>
      <p:sp>
        <p:nvSpPr>
          <p:cNvPr id="30" name="Down Arrow 29"/>
          <p:cNvSpPr/>
          <p:nvPr/>
        </p:nvSpPr>
        <p:spPr>
          <a:xfrm>
            <a:off x="4229468" y="1401404"/>
            <a:ext cx="729167" cy="362314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ต</a:t>
            </a:r>
          </a:p>
          <a:p>
            <a:pPr algn="ctr"/>
            <a:r>
              <a:rPr lang="th-TH" sz="4000" dirty="0" smtClean="0"/>
              <a:t>า</a:t>
            </a:r>
          </a:p>
          <a:p>
            <a:pPr algn="ctr"/>
            <a:r>
              <a:rPr lang="th-TH" sz="4000" dirty="0" smtClean="0"/>
              <a:t>ย</a:t>
            </a:r>
            <a:endParaRPr lang="en-US" sz="4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1845855" y="1170623"/>
            <a:ext cx="360040" cy="720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1738" y="3631686"/>
            <a:ext cx="2448273" cy="8640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ทายาท</a:t>
            </a:r>
            <a:endParaRPr lang="en-US" sz="2800" b="1" dirty="0"/>
          </a:p>
        </p:txBody>
      </p:sp>
      <p:sp>
        <p:nvSpPr>
          <p:cNvPr id="36" name="Oval 35"/>
          <p:cNvSpPr/>
          <p:nvPr/>
        </p:nvSpPr>
        <p:spPr>
          <a:xfrm>
            <a:off x="836878" y="5492255"/>
            <a:ext cx="2448273" cy="8640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เจ้าหนี้</a:t>
            </a:r>
            <a:endParaRPr lang="en-US" sz="3600" b="1" dirty="0"/>
          </a:p>
        </p:txBody>
      </p:sp>
      <p:sp>
        <p:nvSpPr>
          <p:cNvPr id="37" name="Down Arrow 36"/>
          <p:cNvSpPr/>
          <p:nvPr/>
        </p:nvSpPr>
        <p:spPr>
          <a:xfrm rot="10800000">
            <a:off x="1883367" y="4784663"/>
            <a:ext cx="360040" cy="6480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77843" y="221052"/>
            <a:ext cx="1875178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สัญญาประกันชีวิต,</a:t>
            </a:r>
          </a:p>
          <a:p>
            <a:pPr algn="ctr"/>
            <a:r>
              <a:rPr lang="th-TH" b="1" dirty="0" smtClean="0"/>
              <a:t>เงินฌาปนกิจ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7620000" y="238472"/>
            <a:ext cx="165618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บำเหน็จตกทอด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6248955" y="905129"/>
            <a:ext cx="165618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ดอกเบี้ย</a:t>
            </a:r>
          </a:p>
          <a:p>
            <a:pPr algn="ctr"/>
            <a:r>
              <a:rPr lang="th-TH" b="1" dirty="0" smtClean="0"/>
              <a:t> เงินปันผล</a:t>
            </a:r>
            <a:endParaRPr lang="en-US" b="1" dirty="0"/>
          </a:p>
        </p:txBody>
      </p:sp>
      <p:sp>
        <p:nvSpPr>
          <p:cNvPr id="46" name="Oval 45"/>
          <p:cNvSpPr/>
          <p:nvPr/>
        </p:nvSpPr>
        <p:spPr>
          <a:xfrm>
            <a:off x="4867600" y="3580793"/>
            <a:ext cx="216024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ผู้รับประโยชน์ตามสัญญา 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7083944" y="3542358"/>
            <a:ext cx="2063142" cy="124230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ผู้รับประโยชน์ตามกฎหมาย </a:t>
            </a:r>
            <a:endParaRPr lang="en-US" b="1" dirty="0"/>
          </a:p>
        </p:txBody>
      </p:sp>
      <p:sp>
        <p:nvSpPr>
          <p:cNvPr id="48" name="Down Arrow 47"/>
          <p:cNvSpPr/>
          <p:nvPr/>
        </p:nvSpPr>
        <p:spPr>
          <a:xfrm rot="20017467">
            <a:off x="7780385" y="2900876"/>
            <a:ext cx="360040" cy="6480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>
            <a:off x="3851920" y="5421673"/>
            <a:ext cx="3600400" cy="6146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Plus 48"/>
          <p:cNvSpPr/>
          <p:nvPr/>
        </p:nvSpPr>
        <p:spPr>
          <a:xfrm rot="2933420">
            <a:off x="4994835" y="5685471"/>
            <a:ext cx="648072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609600"/>
            <a:ext cx="2209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003366"/>
              </a:solidFill>
            </a:endParaRPr>
          </a:p>
        </p:txBody>
      </p:sp>
      <p:pic>
        <p:nvPicPr>
          <p:cNvPr id="9219" name="Picture 9" descr="จด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885950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2" name="Picture 10" descr="ซองจดหมาย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66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3" name="AutoShape 11"/>
          <p:cNvSpPr>
            <a:spLocks noChangeArrowheads="1"/>
          </p:cNvSpPr>
          <p:nvPr/>
        </p:nvSpPr>
        <p:spPr bwMode="auto">
          <a:xfrm>
            <a:off x="2971800" y="1371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4" name="Picture 12" descr="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1181100" cy="6572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5" name="Picture 13" descr="อำเภ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62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6" name="AutoShape 14"/>
          <p:cNvSpPr>
            <a:spLocks noChangeArrowheads="1"/>
          </p:cNvSpPr>
          <p:nvPr/>
        </p:nvSpPr>
        <p:spPr bwMode="auto">
          <a:xfrm rot="1833358">
            <a:off x="6553200" y="19812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7" name="Picture 15" descr="ซองจดหมาย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66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8" name="AutoShape 16"/>
          <p:cNvSpPr>
            <a:spLocks noChangeArrowheads="1"/>
          </p:cNvSpPr>
          <p:nvPr/>
        </p:nvSpPr>
        <p:spPr bwMode="auto">
          <a:xfrm rot="9171213">
            <a:off x="4343400" y="4495800"/>
            <a:ext cx="1716088" cy="381000"/>
          </a:xfrm>
          <a:prstGeom prst="rightArrow">
            <a:avLst>
              <a:gd name="adj1" fmla="val 50000"/>
              <a:gd name="adj2" fmla="val 1126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400" smtClean="0">
              <a:solidFill>
                <a:srgbClr val="FFFFFF"/>
              </a:solidFill>
            </a:endParaRPr>
          </a:p>
        </p:txBody>
      </p:sp>
      <p:pic>
        <p:nvPicPr>
          <p:cNvPr id="366609" name="Picture 17" descr="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181100" cy="6572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10" name="AutoShape 18"/>
          <p:cNvSpPr>
            <a:spLocks noChangeArrowheads="1"/>
          </p:cNvSpPr>
          <p:nvPr/>
        </p:nvSpPr>
        <p:spPr bwMode="auto">
          <a:xfrm>
            <a:off x="1524000" y="304800"/>
            <a:ext cx="3657600" cy="2743200"/>
          </a:xfrm>
          <a:prstGeom prst="wedgeRoundRectCallout">
            <a:avLst>
              <a:gd name="adj1" fmla="val -62194"/>
              <a:gd name="adj2" fmla="val 2476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-ไม่จำเป็นต้องสมบูรณ์เป็นพินัยกรรมแบบใดก็ได้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-มีคำสั่งก่อนตาย(พินัยกรรม)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-มีลายมือชื่อผู้ทำ </a:t>
            </a:r>
          </a:p>
        </p:txBody>
      </p:sp>
      <p:sp>
        <p:nvSpPr>
          <p:cNvPr id="366611" name="AutoShape 19"/>
          <p:cNvSpPr>
            <a:spLocks noChangeArrowheads="1"/>
          </p:cNvSpPr>
          <p:nvPr/>
        </p:nvSpPr>
        <p:spPr bwMode="auto">
          <a:xfrm>
            <a:off x="5638800" y="0"/>
            <a:ext cx="2819400" cy="2057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-ผนึกพินัยกรรม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srgbClr val="003366"/>
                </a:solidFill>
                <a:latin typeface="Browallia New" pitchFamily="34" charset="-34"/>
                <a:cs typeface="Browallia New" pitchFamily="34" charset="-34"/>
              </a:rPr>
              <a:t>-ลงลายมือชื่อคาบรอยผนึก</a:t>
            </a:r>
          </a:p>
        </p:txBody>
      </p:sp>
      <p:sp>
        <p:nvSpPr>
          <p:cNvPr id="366612" name="AutoShape 20"/>
          <p:cNvSpPr>
            <a:spLocks noChangeArrowheads="1"/>
          </p:cNvSpPr>
          <p:nvPr/>
        </p:nvSpPr>
        <p:spPr bwMode="auto">
          <a:xfrm>
            <a:off x="4724400" y="3886200"/>
            <a:ext cx="3124200" cy="2514600"/>
          </a:xfrm>
          <a:prstGeom prst="wedgeRoundRectCallout">
            <a:avLst>
              <a:gd name="adj1" fmla="val -132773"/>
              <a:gd name="adj2" fmla="val -33255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u="sng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การทำพินัยกรรมแบบเอกสารลับ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-ให้ถ้อยคำว่าเป็นพินัยกรรมของตน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-นายอำเภอลงลายมือชื่อ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-พยานลงลายมือชื่อ </a:t>
            </a:r>
            <a:r>
              <a:rPr lang="en-US" sz="24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4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คน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6043613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พินัยกรรมแบบเอกสารลับ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3" grpId="0" animBg="1"/>
      <p:bldP spid="366606" grpId="0" animBg="1"/>
      <p:bldP spid="366608" grpId="0" animBg="1"/>
      <p:bldP spid="366610" grpId="0" animBg="1"/>
      <p:bldP spid="366610" grpId="1" animBg="1"/>
      <p:bldP spid="366611" grpId="0" animBg="1"/>
      <p:bldP spid="366611" grpId="1" animBg="1"/>
      <p:bldP spid="3666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พินัยกรรมด้วยวาจา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เงื่อนไขในการทำ</a:t>
            </a:r>
          </a:p>
          <a:p>
            <a:pPr lvl="1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มีพฤติการณ์ที่ไม่สามารถทำพินัยกรรมแบบ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อื่นได้ เช่น ตกอยู่ในอันตรายใกล้ความ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ตาย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แจ้งข้อกำหนดพินัยกรรมต่อหน้าพยานอย่างน้อย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พยาน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คนไปพบนายอำเภอโดย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มิ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ชักช้า และ</a:t>
            </a:r>
          </a:p>
          <a:p>
            <a:pPr lvl="2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ข้อความที่ผู้ทำพินัยกรรมได้สั่งไว้ด้วยวาจานั้น </a:t>
            </a:r>
          </a:p>
          <a:p>
            <a:pPr lvl="2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 เดือน ปี สถานที่ที่ทำ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พินัยกรรม</a:t>
            </a:r>
          </a:p>
          <a:p>
            <a:pPr lvl="2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แจ้งพฤติการณ์พิเศษ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อำเภอจดข้อความที่พยานแจ้งนั้นไว้ และพยานสองคนนั้นต้องลงลายมือชื่อไว้ 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ข้อสังเกตเกี่ยวกับแบบพินัยกรรม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พินัยกรรมแบบเอกสารฝ่ายเมือง สามารถทำนอกที่ว่าการอำเภอได้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พินัยกรรมแบบเอกสารฝ่ายเมือง และพินัยกรรมแบบเอกสารลับ หลังจากทำขึ้นแล้ว ผู้ทำพินัยกรรมจะเก็บรักษาไว้ที่อำเภอ หรือนำไปเก็บรักษาไว้เองก็ได้</a:t>
            </a:r>
          </a:p>
          <a:p>
            <a:pPr lvl="1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กรณีเก็บรักษาไว้ที่อำเภอ ทางอำเภอจะออกใบรับฝากพินัยกรรมไว้</a:t>
            </a:r>
          </a:p>
          <a:p>
            <a:pPr lvl="1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กรณีเก็บรักษาไว้เอง สำหรับพินัยกรรมแบบเอกสารฝ่ายเมืองนั้น อำเภอจะทำสำเนาพินัยกรรมไว้  ส่วนพินัยกรรมแบบเอกสารลับนายอำเภอ จะบันทึกไว้ที่อำเภอว่าผู้ทำพินัยกรรม เคยมาทำพินัยกรรมแบบเอกสารลับ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พินัยกรรมทุกแบบการแก้ไข เปลี่ยนแปลง ขูดลบ ตกเติม ต้องทำตามวิธีการทำแต่ละแบบ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บุคคลต่อไปนี้ห้ามนำมาเป็นพยาน หรือผู้เขียน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ผู้ที่กฎหมายห้ามเป็นพยาน โดยเด็ดขาด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ซึ่งยังไม่บรรลุนิติ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ภาวะ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บุคคล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วิกลจริตหรือบุคคลซึ่งศาลสั่งให้เป็นผู้เสมือนไร้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ความสามารถ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บุคคล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ที่หูหนวก เป็นใบ้ หรือจักษุบอดทั้งสอง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ข้าง</a:t>
            </a:r>
          </a:p>
          <a:p>
            <a:pPr lvl="1"/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จะทำให้บุคคลดังกล่าวเป็นพยานไม่ได้ อาจทำให้พยานไม่ครบ </a:t>
            </a:r>
            <a:r>
              <a:rPr lang="en-US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คน</a:t>
            </a:r>
            <a:r>
              <a:rPr lang="en-US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พินัยกรรมตกเป็นโมฆะ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บุคคลต่อไปนี้ห้ามนำมาเป็นพยาน หรือผู้เขียน (ต่อ)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บุคคล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ต่อไปนี้ห้ามนำมาเป็นพยาน หรือผู้เขียน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ผู้รับมรดกตามพินัยกรรม</a:t>
            </a:r>
          </a:p>
          <a:p>
            <a:pPr marL="1371600" lvl="2" indent="-514350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ทำพินัยกรรมยกมรดกให้ ลูก ห้ามนำลูกมาเป็นพยาน </a:t>
            </a:r>
          </a:p>
          <a:p>
            <a:pPr marL="1371600" lvl="2" indent="-514350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ทำพินัยกรรมยกมรดกให้ ภริยา ห้ามนำภริยามมาเป็นพยาน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คู่สมรสของผู้รับมรดกตามพินัยกรรม</a:t>
            </a:r>
          </a:p>
          <a:p>
            <a:pPr marL="1371600" lvl="2" indent="-514350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ทำพินัยกรรมยกมรดกให้ ลูก ห้ามนำ ลูกสะใภ้ ลูกเขย มาเป็นพยาน</a:t>
            </a:r>
          </a:p>
          <a:p>
            <a:pPr marL="1371600" lvl="2" indent="-514350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ทำพินัยกรรมยกมรดกให้ ป้า ห้ามนำ ลุง(สามีป้า) เป็นพยาน </a:t>
            </a:r>
            <a:endParaRPr lang="th-TH" sz="36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จะมีผลทำให้บุคคลนั้นถูกห้ามมิให้รับมรดกตามพินัยกรรม ฉบับนั้น</a:t>
            </a:r>
            <a:endParaRPr lang="en-US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1362075"/>
          </a:xfrm>
        </p:spPr>
        <p:txBody>
          <a:bodyPr/>
          <a:lstStyle/>
          <a:p>
            <a:r>
              <a:rPr lang="th-TH" dirty="0" smtClean="0"/>
              <a:t>การเพิกถอนพินัยกรรม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772400" cy="244827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</a:rPr>
              <a:t>	การเพิกถอนพินัยกรรม หมายถึง การที่ผู้ทำพินัยกรรมยกเลิกพินัยกรรมที่ตนได้เคยทำไว้ 	</a:t>
            </a:r>
          </a:p>
          <a:p>
            <a:r>
              <a:rPr lang="th-TH" sz="2800" b="1" dirty="0" smtClean="0">
                <a:solidFill>
                  <a:srgbClr val="0000FF"/>
                </a:solidFill>
              </a:rPr>
              <a:t>	การเพิกถอนพินัยกรรม ผู้ทำพินัยกรรมต้องเป็นผู้กระทำด้วยตนเอง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การเพิกถอนพินัยกรรม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การ</a:t>
            </a:r>
            <a:r>
              <a:rPr lang="th-TH" sz="2800" b="1" dirty="0"/>
              <a:t>เพิกถอนอาจทำโดยวิธีดังต่อไปนี้ </a:t>
            </a:r>
            <a:endParaRPr lang="th-TH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เพิกถอนโดยการทำพินัยกรรมฉบับใหม่มาเพิกถอนพินัยกรรมฉบับก่อนๆ</a:t>
            </a:r>
          </a:p>
          <a:p>
            <a:pPr lvl="2"/>
            <a:r>
              <a:rPr lang="th-TH" sz="2800" b="1" dirty="0" smtClean="0"/>
              <a:t>พินัยกรรมฉบับใหม่ต้องทำถูกต้องตามแบบของพินัยกรรม</a:t>
            </a:r>
          </a:p>
          <a:p>
            <a:pPr lvl="2"/>
            <a:r>
              <a:rPr lang="th-TH" sz="2800" b="1" dirty="0" smtClean="0"/>
              <a:t>ผู้ทำพินัยกรรมจะมีพินัยกรรม </a:t>
            </a:r>
            <a:r>
              <a:rPr lang="en-US" sz="2800" b="1" dirty="0" smtClean="0"/>
              <a:t>2 </a:t>
            </a:r>
            <a:r>
              <a:rPr lang="th-TH" sz="2800" b="1" dirty="0" smtClean="0"/>
              <a:t>ฉบับ คือฉบับเก่า และฉบับใหม่(ฉบับเพิกถอน)</a:t>
            </a:r>
          </a:p>
          <a:p>
            <a:pPr lvl="3"/>
            <a:r>
              <a:rPr lang="th-TH" sz="2400" b="1" dirty="0" smtClean="0"/>
              <a:t>เช่น </a:t>
            </a:r>
          </a:p>
          <a:p>
            <a:pPr lvl="4"/>
            <a:r>
              <a:rPr lang="th-TH" sz="2400" b="1" dirty="0" smtClean="0"/>
              <a:t>ตามที่ข้าพเจ้าเคยทำพินัยกรรมยกที่ดินเลขที่ </a:t>
            </a:r>
            <a:r>
              <a:rPr lang="en-US" sz="2400" b="1" dirty="0" smtClean="0"/>
              <a:t>1234 </a:t>
            </a:r>
            <a:r>
              <a:rPr lang="th-TH" sz="2400" b="1" dirty="0" smtClean="0"/>
              <a:t>ให้แก่นางกุหลาบ วงศ์ดอกไม้ ไว้ตามพินัยกรรมฉบับวันที่ </a:t>
            </a:r>
            <a:r>
              <a:rPr lang="en-US" sz="2400" b="1" dirty="0" smtClean="0"/>
              <a:t>11 </a:t>
            </a:r>
            <a:r>
              <a:rPr lang="th-TH" sz="2400" b="1" dirty="0" smtClean="0"/>
              <a:t>กันยายน </a:t>
            </a:r>
            <a:r>
              <a:rPr lang="en-US" sz="2400" b="1" dirty="0" smtClean="0"/>
              <a:t>2555 </a:t>
            </a:r>
            <a:r>
              <a:rPr lang="th-TH" sz="2400" b="1" dirty="0" smtClean="0"/>
              <a:t>ข้าพเจ้าขอเพิกถอนการให้นั้นมิให้มีผลอีกต่อไป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05655" y="548680"/>
            <a:ext cx="59055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3538736" cy="6364560"/>
          </a:xfrm>
          <a:ln w="19050"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			</a:t>
            </a:r>
            <a:r>
              <a:rPr lang="th-TH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วันที่ </a:t>
            </a:r>
            <a:r>
              <a:rPr lang="en-US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13 </a:t>
            </a:r>
            <a:r>
              <a:rPr lang="th-TH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เมษายน </a:t>
            </a:r>
            <a:r>
              <a:rPr lang="en-US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2552</a:t>
            </a:r>
          </a:p>
          <a:p>
            <a:pPr eaLnBrk="1" hangingPunct="1">
              <a:buFontTx/>
              <a:buNone/>
            </a:pPr>
            <a:endParaRPr lang="th-TH" sz="1800" b="1" dirty="0" smtClean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ข้าพเจ้า นายสยาม  รักสงบ อยู่บ้านเลขที่ </a:t>
            </a:r>
            <a:r>
              <a:rPr lang="en-US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239 </a:t>
            </a: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ต.สุเทพ อ.เมือง จ.เชียงใหม่ ขอแสดงเจตนากำหนดการเผื่อตายดังนี้ 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1800" b="1" u="sng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ที่ดินพร้อมสิ่งปลูกสร้าง ขอยกให้ นางสาวขม  เป็นยา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en-US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หุ้นในบริษัท ชินคอม ยกให้นางรติรส  สติดี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ข้าพเจ้าของรับรองว่าในขณะทำพินัยกรรม ข้าพเจ้ามีสติสัมปชัญญะ สมบรูณ์ทุกประการ ปราศจากการล่อลวง ข่มขู่ แต่ประการใดๆทั้งสิ้น 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ลงชื่อ		ผู้ทำ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ลงชื่อ    ก	พยาน	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ลงชื่อ    ข	พยาน</a:t>
            </a:r>
          </a:p>
          <a:p>
            <a:pPr eaLnBrk="1" hangingPunct="1">
              <a:buFontTx/>
              <a:buNone/>
            </a:pPr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		ลงชื่อ    ฮ	ผู้เขียน/พิมพ์</a:t>
            </a:r>
          </a:p>
        </p:txBody>
      </p:sp>
      <p:pic>
        <p:nvPicPr>
          <p:cNvPr id="2051" name="Picture 4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5BD3-EB74-4285-9FC7-0EA4E8AB3C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65712" y="332656"/>
            <a:ext cx="3538736" cy="63645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			</a:t>
            </a:r>
            <a:r>
              <a:rPr kumimoji="0" lang="th-TH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วันที่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13 </a:t>
            </a:r>
            <a:r>
              <a:rPr kumimoji="0" lang="th-TH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เมษายน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2557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ข้าพเจ้า นายสยาม  รักสงบ อยู่บ้านเลขที่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239 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ต.สุเทพ อ.เมือง จ.เชียงใหม่ ขอแสดงเจตนากำหนดการเผื่อตายดังนี้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</a:t>
            </a:r>
            <a:r>
              <a:rPr kumimoji="0" lang="th-TH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ตามที่ข้าพเจ้าได้ทำพินัยกรรมพร้อมสิ่งปลูกสร้าง</a:t>
            </a:r>
            <a:r>
              <a:rPr kumimoji="0" lang="th-TH" sz="18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 ให้นางสาวขม เป็นยา </a:t>
            </a:r>
            <a:r>
              <a:rPr lang="th-TH" b="1" u="sng" dirty="0" smtClean="0">
                <a:solidFill>
                  <a:srgbClr val="FF0000"/>
                </a:solidFill>
              </a:rPr>
              <a:t>ไว้ตามพินัยกรรมลงวันที่ </a:t>
            </a:r>
            <a:r>
              <a:rPr lang="en-US" b="1" u="sng" dirty="0" smtClean="0">
                <a:solidFill>
                  <a:srgbClr val="FF0000"/>
                </a:solidFill>
              </a:rPr>
              <a:t>13 </a:t>
            </a:r>
            <a:r>
              <a:rPr lang="th-TH" b="1" u="sng" dirty="0" smtClean="0">
                <a:solidFill>
                  <a:srgbClr val="FF0000"/>
                </a:solidFill>
              </a:rPr>
              <a:t>เมษายน </a:t>
            </a:r>
            <a:r>
              <a:rPr lang="en-US" b="1" u="sng" dirty="0" smtClean="0">
                <a:solidFill>
                  <a:srgbClr val="FF0000"/>
                </a:solidFill>
              </a:rPr>
              <a:t>2552 </a:t>
            </a:r>
            <a:r>
              <a:rPr lang="th-TH" b="1" u="sng" dirty="0" smtClean="0">
                <a:solidFill>
                  <a:srgbClr val="FF0000"/>
                </a:solidFill>
              </a:rPr>
              <a:t>ข้าพเจ้าขอเพิกถอนมิให้มีผลอีกต่อไป </a:t>
            </a: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ข้าพเจ้าของรับรองว่าในขณะทำพินัยกรรม ข้าพเจ้ามีสติสัมปชัญญะ สมบรูณ์ทุกประการ ปราศจากการล่อลวง ข่มขู่ แต่ประการใดๆทั้งสิ้น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ลงชื่อ		ผู้ทำ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ลงชื่อ    ก	พยาน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ลงชื่อ    ข	พยาน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		ลงชื่อ    ฮ	ผู้เขียน/พิมพ์</a:t>
            </a:r>
          </a:p>
        </p:txBody>
      </p:sp>
      <p:pic>
        <p:nvPicPr>
          <p:cNvPr id="7" name="Picture 4" descr="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88" y="4365104"/>
            <a:ext cx="118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39952" y="26138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67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การเพิกถอนพินัยกรรม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th-TH" sz="3200" b="1" dirty="0" smtClean="0"/>
              <a:t>เพิกถอน</a:t>
            </a:r>
            <a:r>
              <a:rPr lang="th-TH" sz="3200" b="1" dirty="0"/>
              <a:t>โดยการทำลาย</a:t>
            </a:r>
            <a:r>
              <a:rPr lang="th-TH" sz="3200" b="1" dirty="0" smtClean="0"/>
              <a:t>หรือ ขีดฆ่าพินัยกรรม</a:t>
            </a:r>
          </a:p>
          <a:p>
            <a:pPr lvl="2"/>
            <a:r>
              <a:rPr lang="th-TH" sz="2800" b="1" dirty="0" smtClean="0"/>
              <a:t>การทำลายจะกระทำวิธีใดก็ได้ เช่น ฉีกทิ้ง เผาทำลาย </a:t>
            </a:r>
          </a:p>
          <a:p>
            <a:pPr lvl="2"/>
            <a:r>
              <a:rPr lang="th-TH" sz="2800" b="1" dirty="0">
                <a:solidFill>
                  <a:srgbClr val="FF0000"/>
                </a:solidFill>
              </a:rPr>
              <a:t>การขีดฆ่า จะต้องลงลายมือชื่อผู้ทำ</a:t>
            </a:r>
            <a:r>
              <a:rPr lang="th-TH" sz="2800" b="1" dirty="0" smtClean="0">
                <a:solidFill>
                  <a:srgbClr val="FF0000"/>
                </a:solidFill>
              </a:rPr>
              <a:t>พินัยกรรม</a:t>
            </a:r>
            <a:r>
              <a:rPr lang="th-TH" sz="2800" b="1" dirty="0">
                <a:solidFill>
                  <a:srgbClr val="FF0000"/>
                </a:solidFill>
              </a:rPr>
              <a:t>กำกับด้วย</a:t>
            </a:r>
            <a:r>
              <a:rPr lang="th-TH" sz="2800" b="1" dirty="0" smtClean="0">
                <a:solidFill>
                  <a:srgbClr val="FF0000"/>
                </a:solidFill>
              </a:rPr>
              <a:t>เสมอ</a:t>
            </a:r>
          </a:p>
          <a:p>
            <a:pPr lvl="2"/>
            <a:r>
              <a:rPr lang="th-TH" sz="2800" b="1" dirty="0" smtClean="0"/>
              <a:t>ถ้าพินัยกรรมทำขึ้นหลายฉบับต้องทำลาย หรือขีดฆ่าพินัยกรรมทุกฉบับ</a:t>
            </a:r>
          </a:p>
          <a:p>
            <a:pPr lvl="2"/>
            <a:r>
              <a:rPr lang="th-TH" sz="2800" b="1" dirty="0" smtClean="0"/>
              <a:t>การทำลาย หรือขีดฆ่า ให้กระทำทั้งที่ต้นฉบับ และ</a:t>
            </a:r>
            <a:r>
              <a:rPr lang="th-TH" sz="2800" b="1" dirty="0" smtClean="0">
                <a:solidFill>
                  <a:srgbClr val="FF0000"/>
                </a:solidFill>
              </a:rPr>
              <a:t>สำเนาพินัยกรรม(ควรทำ)</a:t>
            </a:r>
          </a:p>
          <a:p>
            <a:pPr lvl="3"/>
            <a:r>
              <a:rPr lang="th-TH" sz="2800" b="1" dirty="0" smtClean="0">
                <a:solidFill>
                  <a:srgbClr val="7030A0"/>
                </a:solidFill>
              </a:rPr>
              <a:t>ถ้าไม่แน่ใจว่าจะมีสำเนา หลงเหลืออยู่หรือไม่ ให้เพิกถอนโดยวิธีที่ 1. จะแน่นอนกว่า</a:t>
            </a:r>
            <a:endParaRPr 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772400" cy="1362075"/>
          </a:xfrm>
        </p:spPr>
        <p:txBody>
          <a:bodyPr/>
          <a:lstStyle/>
          <a:p>
            <a:r>
              <a:rPr lang="th-TH" dirty="0" smtClean="0"/>
              <a:t>การทำพินัยกรรมในเรื่องอื่นๆ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7772400" cy="150018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</a:rPr>
              <a:t>การ</a:t>
            </a:r>
            <a:r>
              <a:rPr lang="th-TH" sz="3600" b="1" dirty="0">
                <a:solidFill>
                  <a:srgbClr val="0000FF"/>
                </a:solidFill>
              </a:rPr>
              <a:t>แสดงเจตนากำหนดการเผื่อ</a:t>
            </a:r>
            <a:r>
              <a:rPr lang="th-TH" sz="3600" b="1" dirty="0" smtClean="0">
                <a:solidFill>
                  <a:srgbClr val="0000FF"/>
                </a:solidFill>
              </a:rPr>
              <a:t>ตาย ผู้ทำพินัยกรรมสามารถ</a:t>
            </a:r>
            <a:r>
              <a:rPr lang="th-TH" sz="3600" b="1" dirty="0">
                <a:solidFill>
                  <a:srgbClr val="0000FF"/>
                </a:solidFill>
              </a:rPr>
              <a:t>กำหนดการเผื่อตายได้ทุกเรื่อง ไม่จำกัดเฉพาะแต่เรื่องทรัพย์สินเท่านั้น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utoShape 2" descr="ผลการค้นหารูปภาพสำหรับ balance icon vector fre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ผลการค้นหารูปภาพสำหรับ balance icon vector free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495300" y="764704"/>
            <a:ext cx="3710633" cy="3593440"/>
            <a:chOff x="911551" y="1700808"/>
            <a:chExt cx="3710633" cy="3593440"/>
          </a:xfrm>
        </p:grpSpPr>
        <p:pic>
          <p:nvPicPr>
            <p:cNvPr id="8" name="Picture 6" descr="ผลการค้นหารูปภาพสำหรับ balance icon vector f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8744" y="1700808"/>
              <a:ext cx="3593440" cy="359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11551" y="4020029"/>
              <a:ext cx="1181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 smtClean="0"/>
                <a:t>ทรัพย์สิน</a:t>
              </a:r>
              <a:endParaRPr lang="th-TH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8535" y="3068960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 smtClean="0"/>
                <a:t>หนี้สิน</a:t>
              </a:r>
              <a:endParaRPr lang="th-TH" sz="32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521680" y="1756132"/>
            <a:ext cx="4063039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--</a:t>
            </a:r>
            <a:r>
              <a:rPr lang="th-TH" sz="32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ถ้า</a:t>
            </a:r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มีทรัพย์มรดก </a:t>
            </a:r>
            <a:r>
              <a:rPr lang="th-TH" sz="3200" b="1" u="sng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มากกว่า</a:t>
            </a:r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หนี้สิน ทายาทต้องรับผิดชอบ</a:t>
            </a:r>
            <a:r>
              <a:rPr lang="th-TH" sz="3200" b="1" dirty="0" smtClean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หนี้สินของเจ้ามรดกทั้งหมด</a:t>
            </a:r>
            <a:endParaRPr lang="th-TH" sz="3200" b="1" dirty="0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cs typeface="+mn-cs"/>
              </a:rPr>
              <a:t>1. </a:t>
            </a:r>
            <a:r>
              <a:rPr lang="th-TH" sz="3600" b="1" dirty="0" smtClean="0">
                <a:cs typeface="+mn-cs"/>
              </a:rPr>
              <a:t>พินัยกรรมห้ามทายาทโอนทรัพย์มรดกที่ได้รับ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h-TH" sz="3000" b="1" dirty="0" smtClean="0"/>
              <a:t>ถ้าผู้ทำพินัยกรรมไม่ต้องการให้ทายาทโอนทรัพย์มรดกที่ได้รับ สามารถกระทำได้โดย การทำพินัยกรรมห้ามทายาทโอนทรัพย์มรดกที่ได้รับได้ </a:t>
            </a:r>
          </a:p>
          <a:p>
            <a:r>
              <a:rPr lang="th-TH" sz="3000" b="1" dirty="0" smtClean="0"/>
              <a:t>หลักเกณฑ์การทำ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ต้องมีการกำหนดตัวบุคคลผู้จะมีสิทธิได้รับมรดก เมื่อทายาทฝ่าฝืนข้อห้ามโอน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ห้ามโอนได้เฉพาะทรัพย์สินที่มีหนังสือแสดงกรรมสิทธิ์ เช่น  ที่ดิน สัตว์พาหนะเท่านั้น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>
                <a:solidFill>
                  <a:srgbClr val="0070C0"/>
                </a:solidFill>
              </a:rPr>
              <a:t>ห้ามทายาทโอนได้ไม่เกิน 30 ปี หรือตลอดอายุของ</a:t>
            </a:r>
            <a:r>
              <a:rPr lang="th-TH" b="1" dirty="0" smtClean="0">
                <a:solidFill>
                  <a:srgbClr val="0070C0"/>
                </a:solidFill>
              </a:rPr>
              <a:t>ทายาท</a:t>
            </a:r>
          </a:p>
          <a:p>
            <a:pPr marL="457200" lvl="1" indent="0">
              <a:buNone/>
            </a:pPr>
            <a:r>
              <a:rPr lang="th-TH" b="1" dirty="0" smtClean="0"/>
              <a:t>	เช่น </a:t>
            </a:r>
            <a:r>
              <a:rPr lang="en-US" b="1" dirty="0"/>
              <a:t>: </a:t>
            </a:r>
            <a:r>
              <a:rPr lang="th-TH" b="1" dirty="0"/>
              <a:t>ข้าพเจ้าของยกที่ดินเลขที่ </a:t>
            </a:r>
            <a:r>
              <a:rPr lang="en-US" b="1" dirty="0"/>
              <a:t>1234 </a:t>
            </a:r>
            <a:r>
              <a:rPr lang="th-TH" b="1" dirty="0"/>
              <a:t>ให้แก่นางกุหลาบ วงศ์ดอกไม้ แต่ห้ามนางกุหลาบ วงศ์ดอกไม้จำหน่ายที่ดินนั้นให้แก่ผู้ใด </a:t>
            </a:r>
            <a:r>
              <a:rPr lang="th-TH" b="1" dirty="0">
                <a:solidFill>
                  <a:srgbClr val="0070C0"/>
                </a:solidFill>
              </a:rPr>
              <a:t>เป็นเวลา </a:t>
            </a:r>
            <a:r>
              <a:rPr lang="en-US" b="1" dirty="0">
                <a:solidFill>
                  <a:srgbClr val="0070C0"/>
                </a:solidFill>
              </a:rPr>
              <a:t>10 </a:t>
            </a:r>
            <a:r>
              <a:rPr lang="th-TH" b="1" dirty="0">
                <a:solidFill>
                  <a:srgbClr val="0070C0"/>
                </a:solidFill>
              </a:rPr>
              <a:t>ปี </a:t>
            </a:r>
            <a:r>
              <a:rPr lang="th-TH" b="1" dirty="0">
                <a:solidFill>
                  <a:srgbClr val="FF0000"/>
                </a:solidFill>
              </a:rPr>
              <a:t>หากฝ่าฝืนให้</a:t>
            </a:r>
            <a:r>
              <a:rPr lang="th-TH" b="1" dirty="0" smtClean="0">
                <a:solidFill>
                  <a:srgbClr val="FF0000"/>
                </a:solidFill>
              </a:rPr>
              <a:t>ที่ดินนั้น</a:t>
            </a:r>
            <a:r>
              <a:rPr lang="th-TH" b="1" u="sng" dirty="0" smtClean="0">
                <a:solidFill>
                  <a:srgbClr val="FF0000"/>
                </a:solidFill>
              </a:rPr>
              <a:t>ตกเป็นของวัดพระธาตุดอยสุเทพ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2. </a:t>
            </a:r>
            <a:r>
              <a:rPr lang="th-TH" sz="3600" b="1" dirty="0" smtClean="0">
                <a:cs typeface="+mn-cs"/>
              </a:rPr>
              <a:t>พินัยกรรมตั้งผู้ปกครองบุตรผู้เยาว์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กรณีเจ้ามรดกมีความห่วงใยบุตรซึ่งยังเป็นผู้เยาว์อยู่ และเกรงว่าจะไม่มีผู้ดูแล หลังจากที่ตนถึงแก่กรรมไปแล้ว กฎหมายอนุญาตให้เจ้ามรดกทำพินัยกรรมตั้งผู้ปกครองบุตรผู้เยาว์ของตนได้ </a:t>
            </a:r>
          </a:p>
          <a:p>
            <a:r>
              <a:rPr lang="th-TH" sz="2800" b="1" dirty="0" smtClean="0"/>
              <a:t>การทำพินัยกรรมตั้งผู้ปกครอง จะกระทำได้เฉพาะสามี หรือภริยาผู้ถึงแก่ความตายทีหลัง </a:t>
            </a:r>
            <a:endParaRPr lang="th-TH" b="1" dirty="0" smtClean="0"/>
          </a:p>
          <a:p>
            <a:pPr lvl="2"/>
            <a:endParaRPr lang="th-TH" b="1" dirty="0"/>
          </a:p>
          <a:p>
            <a:pPr lvl="1"/>
            <a:r>
              <a:rPr lang="th-TH" b="1" dirty="0" smtClean="0"/>
              <a:t>ตัวอย่าง </a:t>
            </a:r>
            <a:r>
              <a:rPr lang="en-US" b="1" dirty="0" smtClean="0"/>
              <a:t>:  </a:t>
            </a:r>
            <a:r>
              <a:rPr lang="th-TH" b="1" dirty="0" smtClean="0"/>
              <a:t>ข้าพเจ้าขอตั้งน้องสาวข้าพเจ้าเป็นผู้ปกครองเด็กหญิงมะลิ บุตรของข้าพเจ้า เมื่อข้าพเจ้าถึงแก่ความตาย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cs typeface="+mn-cs"/>
              </a:rPr>
              <a:t>3. </a:t>
            </a:r>
            <a:r>
              <a:rPr lang="th-TH" sz="3600" b="1" dirty="0" smtClean="0">
                <a:cs typeface="+mn-cs"/>
              </a:rPr>
              <a:t>พินัยกรรมตัดทายาทโดยธรรมไม่ให้รับมรดก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/>
              <a:t>กรณีที่เจ้ามรดกไม่ต้องการให้ทายาทโดยธรรมคนใดของตนได้รับมรดก </a:t>
            </a:r>
            <a:r>
              <a:rPr lang="th-TH" sz="2800" b="1" dirty="0" smtClean="0">
                <a:solidFill>
                  <a:srgbClr val="FF0000"/>
                </a:solidFill>
              </a:rPr>
              <a:t>กฎหมายอนุญาตให้เจ้ามรดกสามารถทำพินัยกรรมตัดทายาทโดยธรรมได้ </a:t>
            </a:r>
            <a:r>
              <a:rPr lang="th-TH" sz="2800" b="1" dirty="0" smtClean="0">
                <a:solidFill>
                  <a:srgbClr val="3333FF"/>
                </a:solidFill>
              </a:rPr>
              <a:t>ซึ่งจะทำให้ทายาทที่ถูกตัดนั้น ไม่มีสิทธิในการรับมรดกของผู้ตาย</a:t>
            </a:r>
          </a:p>
          <a:p>
            <a:pPr lvl="2"/>
            <a:r>
              <a:rPr lang="th-TH" sz="2800" b="1" dirty="0" smtClean="0"/>
              <a:t>เช่น </a:t>
            </a:r>
          </a:p>
          <a:p>
            <a:pPr lvl="3"/>
            <a:r>
              <a:rPr lang="th-TH" sz="2800" b="1" dirty="0" smtClean="0"/>
              <a:t>ข้าพเจ้า</a:t>
            </a:r>
            <a:r>
              <a:rPr lang="th-TH" sz="2800" b="1" u="sng" dirty="0" smtClean="0"/>
              <a:t>ขอตัดไม่ให้นายเปรมชัย  ได้รับมรดกของข้าพเจ้า </a:t>
            </a:r>
          </a:p>
          <a:p>
            <a:pPr lvl="3"/>
            <a:endParaRPr lang="th-TH" sz="2800" b="1" u="sng" dirty="0" smtClean="0"/>
          </a:p>
          <a:p>
            <a:pPr lvl="3"/>
            <a:r>
              <a:rPr lang="th-TH" sz="2800" b="1" u="sng" dirty="0" smtClean="0"/>
              <a:t>ข้าพเจ้าขอตัดไม่ให้นายปรีชา ยุ่งเกี่ยวกับทรัพย์มรดกของข้าพเจ้า เพราะได้แบ่งทรัพย์สินให้แล้วก่อนตาย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พินัยกรรมตัดทายาทโดยธรรม</a:t>
            </a:r>
            <a:r>
              <a:rPr lang="th-TH" sz="3600" b="1" dirty="0" smtClean="0"/>
              <a:t>ไม่ให้</a:t>
            </a:r>
            <a:r>
              <a:rPr lang="th-TH" sz="3600" b="1" dirty="0" smtClean="0">
                <a:cs typeface="+mn-cs"/>
              </a:rPr>
              <a:t>รับมรดก (ต่อ)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endParaRPr lang="th-TH" sz="2400" b="1" dirty="0" smtClean="0"/>
          </a:p>
          <a:p>
            <a:pPr lvl="1"/>
            <a:r>
              <a:rPr lang="th-TH" b="1" dirty="0" smtClean="0"/>
              <a:t>กรณีที่เจ้ามรดกเคยทำพินัยกรรมตัดทายาทมิให้รับมรดก หากต่อมาต้องการให้ทายาทนั้นกลับมีสิทธิได้รับมรดกของตนอีก ก็สามารถทำได้ โดยการทำพินัยกรรมขึ้นใหม่อีกฉบับหนึ่ง เรียกว่า พินัยกรรมถอนการตัดมิให้รับมรดก </a:t>
            </a:r>
            <a:endParaRPr lang="th-TH" sz="2400" b="1" dirty="0" smtClean="0"/>
          </a:p>
          <a:p>
            <a:pPr lvl="2"/>
            <a:r>
              <a:rPr lang="th-TH" sz="2800" b="1" dirty="0" smtClean="0"/>
              <a:t>ตัวอย่าง </a:t>
            </a:r>
            <a:endParaRPr lang="en-US" sz="2800" b="1" dirty="0" smtClean="0"/>
          </a:p>
          <a:p>
            <a:pPr lvl="3"/>
            <a:r>
              <a:rPr lang="th-TH" sz="2800" b="1" dirty="0" smtClean="0"/>
              <a:t>ตามที่ข้าพเจ้าเคยตัดนายเปรมชัย มิให้ได้รับมรดกของข้าพเจ้าไว้ตามพินัยกรรมฉบับลงวันที่ </a:t>
            </a:r>
            <a:r>
              <a:rPr lang="en-US" sz="2800" b="1" dirty="0" smtClean="0"/>
              <a:t>12 </a:t>
            </a:r>
            <a:r>
              <a:rPr lang="th-TH" sz="2800" b="1" dirty="0" smtClean="0"/>
              <a:t>กันยายน </a:t>
            </a:r>
            <a:r>
              <a:rPr lang="en-US" sz="2800" b="1" dirty="0" smtClean="0"/>
              <a:t>2560</a:t>
            </a:r>
            <a:r>
              <a:rPr lang="th-TH" sz="2800" b="1" dirty="0" smtClean="0">
                <a:solidFill>
                  <a:srgbClr val="FF0000"/>
                </a:solidFill>
              </a:rPr>
              <a:t>ข้าพเจ้าขอยกเลิกทั้งสิ้น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96655" cy="492514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ข้อควรระมัดระวัง</a:t>
            </a:r>
          </a:p>
          <a:p>
            <a:pPr lvl="1"/>
            <a:r>
              <a:rPr lang="th-TH" sz="3200" b="1" dirty="0"/>
              <a:t>การทำพินัยกรรมตัดมิให้รับมรดก </a:t>
            </a:r>
            <a:r>
              <a:rPr lang="th-TH" sz="3200" b="1" dirty="0">
                <a:solidFill>
                  <a:srgbClr val="0000FF"/>
                </a:solidFill>
              </a:rPr>
              <a:t>นอกจากจะมีผลทำให้ทายาทหมดสิทธิรับมรดกแล้ว ยังมีผลไปถึงผู้สืบสันดาน </a:t>
            </a:r>
            <a:r>
              <a:rPr lang="th-TH" sz="3200" b="1" dirty="0"/>
              <a:t>(ลูก หลาน เหลน)ของทายาทคนนั้นให้หมดสิทธิรับมรดกไปด้วย </a:t>
            </a:r>
            <a:endParaRPr lang="en-US" sz="3200" b="1" dirty="0"/>
          </a:p>
          <a:p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7013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/>
              <a:t>พินัยกรรมตัดทายาทโดยธรรมไม่ให้รับมรดก (ต่อ)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80112" y="2060848"/>
            <a:ext cx="2016224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เจ้ามรดก</a:t>
            </a:r>
            <a:endParaRPr lang="th-TH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3501008"/>
            <a:ext cx="2016224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ทายาทที่ถูกตัด</a:t>
            </a:r>
            <a:endParaRPr lang="th-TH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45088" y="5018373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บุตรของทายาท</a:t>
            </a:r>
            <a:endParaRPr lang="th-TH" sz="2400" b="1" dirty="0"/>
          </a:p>
        </p:txBody>
      </p:sp>
      <p:sp>
        <p:nvSpPr>
          <p:cNvPr id="15" name="Down Arrow 14"/>
          <p:cNvSpPr/>
          <p:nvPr/>
        </p:nvSpPr>
        <p:spPr>
          <a:xfrm>
            <a:off x="6553200" y="2992685"/>
            <a:ext cx="45719" cy="436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Down Arrow 16"/>
          <p:cNvSpPr/>
          <p:nvPr/>
        </p:nvSpPr>
        <p:spPr>
          <a:xfrm>
            <a:off x="6553200" y="4460466"/>
            <a:ext cx="45719" cy="436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7190152" y="3068960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</a:rPr>
              <a:t>ตัดไม่ให้รับมรดก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598" y="450489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มีผลถึง ผู้สืบสันดานด้วย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541679" y="3541348"/>
            <a:ext cx="1080120" cy="864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95" y="5137239"/>
            <a:ext cx="7254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7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4. </a:t>
            </a:r>
            <a:r>
              <a:rPr lang="th-TH" sz="3200" b="1" dirty="0" smtClean="0">
                <a:cs typeface="+mn-cs"/>
              </a:rPr>
              <a:t>พินัยกรรมตั้งผู้จัดการมรดก </a:t>
            </a:r>
            <a:endParaRPr lang="en-US" sz="32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000" b="1" dirty="0" smtClean="0"/>
              <a:t>ผู้จัดการมรดก ได้แก่ </a:t>
            </a:r>
            <a:r>
              <a:rPr lang="th-TH" sz="3000" b="1" dirty="0" smtClean="0">
                <a:solidFill>
                  <a:srgbClr val="FF0000"/>
                </a:solidFill>
              </a:rPr>
              <a:t>บุคคลที่จะจัดการตามคำสั่งของเจ้ามรดกที่ได้สั่งเสียไว้ในพินัยกรรม หรือตามอำนาจหน้าที่ที่กฎหมายได้กำหนดไว้ เช่น การจัดการงานศพ การแบ่งมรดกให้แก่ทายาทผู้มีสิทธิได้รับ</a:t>
            </a:r>
          </a:p>
          <a:p>
            <a:r>
              <a:rPr lang="th-TH" sz="2800" b="1" dirty="0" smtClean="0"/>
              <a:t>ผู้จัดการมรดก จะเป็นบุคคลใดๆก็ได้ที่ผู้ทำพินัยกรรมไว้ใจ โดยไม่จำต้องเป็นผู้ที่ได้รับมรดกก็ได้</a:t>
            </a:r>
          </a:p>
          <a:p>
            <a:r>
              <a:rPr lang="th-TH" sz="2800" b="1" dirty="0" smtClean="0"/>
              <a:t>แต่บุคคล</a:t>
            </a:r>
            <a:r>
              <a:rPr lang="th-TH" sz="2800" b="1" dirty="0"/>
              <a:t>ต่อไปนี้จะเป็นผู้จัดการมรดก</a:t>
            </a:r>
            <a:r>
              <a:rPr lang="th-TH" sz="2800" b="1" dirty="0" smtClean="0"/>
              <a:t>ไม่ได้</a:t>
            </a:r>
            <a:endParaRPr lang="th-TH" sz="2800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ผู้</a:t>
            </a:r>
            <a:r>
              <a:rPr lang="th-TH" b="1" dirty="0"/>
              <a:t>ซึ่งยังไม่บรรลุนิติ</a:t>
            </a:r>
            <a:r>
              <a:rPr lang="th-TH" b="1" dirty="0" smtClean="0"/>
              <a:t>ภาวะ</a:t>
            </a: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บุคคล</a:t>
            </a:r>
            <a:r>
              <a:rPr lang="th-TH" b="1" dirty="0"/>
              <a:t>วิกลจริต หรือบุคคลซึ่งศาลสั่งให้เป็นผู้เสมือนไร้</a:t>
            </a:r>
            <a:r>
              <a:rPr lang="th-TH" b="1" dirty="0" smtClean="0"/>
              <a:t>ความสามารถ</a:t>
            </a: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บุคคล</a:t>
            </a:r>
            <a:r>
              <a:rPr lang="th-TH" b="1" dirty="0"/>
              <a:t>ซึ่งศาลสั่งให้เป็นคนล้มละลาย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ข้อแนะนำการทำพินัยกรรม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ควรกำหนดทรัพย์ที่ยกให้ชัดเจน </a:t>
            </a:r>
          </a:p>
          <a:p>
            <a:pPr lvl="1"/>
            <a:r>
              <a:rPr lang="th-TH" b="1" dirty="0" smtClean="0"/>
              <a:t>โฉนดเลขที่ </a:t>
            </a:r>
            <a:r>
              <a:rPr lang="en-US" b="1" dirty="0" smtClean="0"/>
              <a:t>1234</a:t>
            </a:r>
            <a:r>
              <a:rPr lang="th-TH" b="1" dirty="0" smtClean="0"/>
              <a:t> </a:t>
            </a:r>
          </a:p>
          <a:p>
            <a:pPr lvl="1"/>
            <a:r>
              <a:rPr lang="th-TH" b="1" dirty="0" smtClean="0"/>
              <a:t>บ้านเลขที่ </a:t>
            </a:r>
            <a:r>
              <a:rPr lang="en-US" b="1" dirty="0" smtClean="0"/>
              <a:t>111</a:t>
            </a:r>
          </a:p>
          <a:p>
            <a:pPr lvl="1"/>
            <a:r>
              <a:rPr lang="th-TH" b="1" dirty="0" smtClean="0"/>
              <a:t>รถยนต์เลขทะเบียน กก </a:t>
            </a:r>
            <a:r>
              <a:rPr lang="en-US" b="1" dirty="0" smtClean="0"/>
              <a:t>9999</a:t>
            </a:r>
          </a:p>
          <a:p>
            <a:pPr lvl="1"/>
            <a:r>
              <a:rPr lang="th-TH" b="1" dirty="0" smtClean="0"/>
              <a:t>สร้อยคอ สร้อยข้อมือ ลายสุโขทัย นำหนัก .....บาท</a:t>
            </a:r>
            <a:endParaRPr lang="en-US" b="1" dirty="0"/>
          </a:p>
          <a:p>
            <a:pPr lvl="1"/>
            <a:r>
              <a:rPr lang="th-TH" b="1" dirty="0" smtClean="0"/>
              <a:t>เงินฝากธนาคาร.............เลขบัญชี....................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ควรกำหนดผู้รับพินัยกรรมโดยใช้ ชื่อ-นามสกุล ไม่ควรกำหนดโดยใช้ฐานะ ซึ่งอาจมีได้หลายคน เช่น หลานๆ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1362075"/>
          </a:xfrm>
        </p:spPr>
        <p:txBody>
          <a:bodyPr/>
          <a:lstStyle/>
          <a:p>
            <a:r>
              <a:rPr lang="th-TH" dirty="0" smtClean="0">
                <a:cs typeface="+mn-cs"/>
              </a:rPr>
              <a:t>ทายาทโดยธรรม</a:t>
            </a:r>
            <a:endParaRPr lang="en-US" dirty="0"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276872"/>
            <a:ext cx="7772400" cy="780107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0000FF"/>
                </a:solidFill>
              </a:rPr>
              <a:t>ทายาทที่มีสิทธิได้รับมรดกตามกฎหมาย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ทายาทโดยธรรม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ทายาทโดยธรรม ได้แก่ ผู้มีสิทธิรับมรดกตามกฎหมาย</a:t>
            </a:r>
          </a:p>
          <a:p>
            <a:pPr lvl="1"/>
            <a:r>
              <a:rPr lang="th-TH" b="1" dirty="0" smtClean="0"/>
              <a:t>ทายาทโดยธรรมจะมีสิทธิรับมรดกต่อเมื่อ เจ้ามรดกไม่ได้ทำพินัยกรรมไว้ หรือทำพินัยกรรมไว้แต่พินัยกรรมนั้นไม่มีผลบังคับได้ เช่น พินัยกรรมตกเป็นโมฆะ เพราะมีพยานไม่ครบ หรือทำไม่ถูกแบบของพินัยกรรม</a:t>
            </a:r>
          </a:p>
          <a:p>
            <a:r>
              <a:rPr lang="th-TH" b="1" dirty="0" smtClean="0"/>
              <a:t>ทายาทโดยธรรมแบ่งเป็น </a:t>
            </a:r>
            <a:r>
              <a:rPr lang="en-US" b="1" dirty="0" smtClean="0"/>
              <a:t>2 </a:t>
            </a:r>
            <a:r>
              <a:rPr lang="th-TH" b="1" dirty="0" smtClean="0"/>
              <a:t>ประเภท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ทายาทโดยธรรมประเภทญาติ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ทายาทโดยธรรมประเภทคู่สมรส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67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cs typeface="+mn-cs"/>
              </a:rPr>
              <a:t>ทายาทโดยธรรม</a:t>
            </a:r>
            <a:endParaRPr lang="th-TH" dirty="0">
              <a:cs typeface="+mn-cs"/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dirty="0" smtClean="0"/>
              <a:t>ประเภทญาติ</a:t>
            </a:r>
            <a:endParaRPr lang="th-TH" sz="36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ผู้สืบสันดาน</a:t>
            </a:r>
            <a:endParaRPr lang="en-US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บิดามารดา</a:t>
            </a:r>
            <a:endParaRPr lang="en-US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พี่น้องร่วมบิดามารดาเดียวกัน</a:t>
            </a:r>
            <a:endParaRPr lang="en-US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พี่น้องร่วมบิดาหรือร่วมมารดาเดียวกัน</a:t>
            </a:r>
            <a:endParaRPr lang="en-US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ปู่ ย่า ตา ยาย</a:t>
            </a:r>
            <a:endParaRPr lang="en-US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2800" b="1" dirty="0" smtClean="0"/>
              <a:t>ลุง ป้า น้า อา</a:t>
            </a:r>
          </a:p>
          <a:p>
            <a:endParaRPr lang="th-TH" sz="3200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dirty="0" smtClean="0"/>
              <a:t>ประเภทคู่สมรส</a:t>
            </a:r>
            <a:endParaRPr lang="th-TH" sz="3600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คู่สมรสต้องมีชีวิตอยู่</a:t>
            </a:r>
          </a:p>
          <a:p>
            <a:r>
              <a:rPr lang="th-TH" sz="2800" b="1" dirty="0" smtClean="0"/>
              <a:t>คู่สมรสต้องจดทะเบียนสมรส </a:t>
            </a:r>
          </a:p>
          <a:p>
            <a:r>
              <a:rPr lang="th-TH" sz="2800" b="1" dirty="0" smtClean="0"/>
              <a:t>คู่สมรสต้องมีฐานะเป็นคู่สมรส (ไม่หย่า ไม่ตาย)</a:t>
            </a:r>
          </a:p>
          <a:p>
            <a:r>
              <a:rPr lang="th-TH" sz="2800" b="1" dirty="0" smtClean="0"/>
              <a:t>คู่สมรสต้องมิได้เกิดจากการสมรสซ้อน</a:t>
            </a:r>
            <a:endParaRPr lang="th-TH" sz="2800" b="1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AutoShape 2" descr="ผลการค้นหารูปภาพสำหรับ balance icon vector fre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ผลการค้นหารูปภาพสำหรับ balance icon vector free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180104" y="1387106"/>
            <a:ext cx="4265631" cy="4236513"/>
            <a:chOff x="180104" y="1387106"/>
            <a:chExt cx="4265631" cy="4236513"/>
          </a:xfrm>
        </p:grpSpPr>
        <p:pic>
          <p:nvPicPr>
            <p:cNvPr id="8" name="Picture 6" descr="ผลการค้นหารูปภาพสำหรับ balance icon vector f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3" y="1387106"/>
              <a:ext cx="4236513" cy="423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80104" y="3212974"/>
              <a:ext cx="4265631" cy="1520881"/>
              <a:chOff x="180104" y="3212974"/>
              <a:chExt cx="4265631" cy="152088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0104" y="3212974"/>
                <a:ext cx="1181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dirty="0" smtClean="0"/>
                  <a:t>ทรัพย์สิน</a:t>
                </a:r>
                <a:endParaRPr lang="th-TH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65366" y="4149080"/>
                <a:ext cx="8803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dirty="0" smtClean="0"/>
                  <a:t>หนี้สิน</a:t>
                </a:r>
                <a:endParaRPr lang="th-TH" sz="3200" dirty="0"/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4932040" y="2204864"/>
            <a:ext cx="4104456" cy="3240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--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ถ้า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มีทรัพย์มรดก </a:t>
            </a:r>
            <a:r>
              <a:rPr lang="th-TH" sz="320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น้อยกว่า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หนี้สิน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ทายาทต้องรับผิดชอบ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หนี้สินไม่เกินทรัพย์มรดกที่ทายาทได้รับ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5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12" y="0"/>
            <a:ext cx="8091228" cy="6206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cs typeface="+mn-cs"/>
              </a:rPr>
              <a:t>ทายาทโดยธรรมประเภทญาติ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24" y="836712"/>
            <a:ext cx="6948264" cy="576064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b="1" dirty="0" smtClean="0"/>
              <a:t>มี </a:t>
            </a:r>
            <a:r>
              <a:rPr lang="en-US" b="1" dirty="0" smtClean="0"/>
              <a:t>6 </a:t>
            </a:r>
            <a:r>
              <a:rPr lang="th-TH" b="1" dirty="0" smtClean="0"/>
              <a:t>ลำดับ</a:t>
            </a:r>
          </a:p>
          <a:p>
            <a:pPr lvl="1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1 </a:t>
            </a:r>
            <a:r>
              <a:rPr lang="th-TH" b="1" dirty="0" smtClean="0"/>
              <a:t>ผู้สืบสันดาน ( ลูก หลาน เหลน หล่อน ลื้อ เล้า) ของเจ้ามรดก</a:t>
            </a:r>
            <a:endParaRPr lang="en-US" b="1" dirty="0" smtClean="0"/>
          </a:p>
          <a:p>
            <a:pPr marL="971550" lvl="1" indent="-514350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2 </a:t>
            </a:r>
            <a:r>
              <a:rPr lang="th-TH" b="1" dirty="0" smtClean="0"/>
              <a:t>บิดามารดา ของเจ้ามรดก</a:t>
            </a:r>
            <a:endParaRPr lang="en-US" b="1" dirty="0" smtClean="0"/>
          </a:p>
          <a:p>
            <a:pPr marL="971550" lvl="1" indent="-514350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3 </a:t>
            </a:r>
            <a:r>
              <a:rPr lang="th-TH" b="1" dirty="0" smtClean="0"/>
              <a:t>พี่</a:t>
            </a:r>
            <a:r>
              <a:rPr lang="th-TH" b="1" dirty="0"/>
              <a:t>น้องร่วมบิดามารดา</a:t>
            </a:r>
            <a:r>
              <a:rPr lang="th-TH" b="1" dirty="0" smtClean="0"/>
              <a:t>เดียวกันของเจ้ามรดก</a:t>
            </a:r>
            <a:endParaRPr lang="en-US" b="1" dirty="0" smtClean="0"/>
          </a:p>
          <a:p>
            <a:pPr marL="971550" lvl="1" indent="-514350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4 </a:t>
            </a:r>
            <a:r>
              <a:rPr lang="th-TH" b="1" dirty="0" smtClean="0"/>
              <a:t>พี่</a:t>
            </a:r>
            <a:r>
              <a:rPr lang="th-TH" b="1" dirty="0"/>
              <a:t>น้องร่วมบิดาหรือร่วมมารดา</a:t>
            </a:r>
            <a:r>
              <a:rPr lang="th-TH" b="1" dirty="0" smtClean="0"/>
              <a:t>เดียวกัน ของเจ้ามรดก</a:t>
            </a:r>
            <a:endParaRPr lang="en-US" b="1" dirty="0" smtClean="0"/>
          </a:p>
          <a:p>
            <a:pPr marL="971550" lvl="1" indent="-514350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5 </a:t>
            </a:r>
            <a:r>
              <a:rPr lang="th-TH" b="1" dirty="0" smtClean="0"/>
              <a:t>ปู่ </a:t>
            </a:r>
            <a:r>
              <a:rPr lang="th-TH" b="1" dirty="0"/>
              <a:t>ย่า ตา </a:t>
            </a:r>
            <a:r>
              <a:rPr lang="th-TH" b="1" dirty="0" smtClean="0"/>
              <a:t>ยาย ของเจ้ามรดก</a:t>
            </a:r>
            <a:endParaRPr lang="en-US" b="1" dirty="0" smtClean="0"/>
          </a:p>
          <a:p>
            <a:pPr marL="971550" lvl="1" indent="-514350">
              <a:buNone/>
            </a:pPr>
            <a:r>
              <a:rPr lang="th-TH" b="1" dirty="0" smtClean="0"/>
              <a:t>ลำดับ </a:t>
            </a:r>
            <a:r>
              <a:rPr lang="en-US" b="1" dirty="0" smtClean="0"/>
              <a:t>6 </a:t>
            </a:r>
            <a:r>
              <a:rPr lang="th-TH" b="1" dirty="0" smtClean="0"/>
              <a:t>ลุง </a:t>
            </a:r>
            <a:r>
              <a:rPr lang="th-TH" b="1" dirty="0"/>
              <a:t>ป้า น้า </a:t>
            </a:r>
            <a:r>
              <a:rPr lang="th-TH" b="1" dirty="0" smtClean="0"/>
              <a:t>อา ของเจ้ามรดก</a:t>
            </a:r>
            <a:endParaRPr lang="th-TH" b="1" dirty="0"/>
          </a:p>
          <a:p>
            <a:r>
              <a:rPr lang="th-TH" sz="3000" b="1" dirty="0" smtClean="0">
                <a:solidFill>
                  <a:srgbClr val="FF0000"/>
                </a:solidFill>
              </a:rPr>
              <a:t>ทายาทโดยธรรมประเภทญาติที่จะมีสิทธิรับมรดกได้แก่ ทายาทลำดับต้นเท่านั้น </a:t>
            </a:r>
            <a:r>
              <a:rPr lang="th-TH" sz="3000" b="1" dirty="0" smtClean="0">
                <a:solidFill>
                  <a:srgbClr val="0000FF"/>
                </a:solidFill>
              </a:rPr>
              <a:t>ทายาทที่อยู่ในลำดับถัดลงไป จะได้รับมรดกต่อเมื่อไม่มีทายาทลำดับก่อนตนอยู่ เช่น ลำดับ </a:t>
            </a:r>
            <a:r>
              <a:rPr lang="en-US" sz="3000" b="1" dirty="0" smtClean="0">
                <a:solidFill>
                  <a:srgbClr val="0000FF"/>
                </a:solidFill>
              </a:rPr>
              <a:t>5 </a:t>
            </a:r>
            <a:r>
              <a:rPr lang="th-TH" sz="3000" b="1" dirty="0" smtClean="0">
                <a:solidFill>
                  <a:srgbClr val="0000FF"/>
                </a:solidFill>
              </a:rPr>
              <a:t> ปู่ย่าตายาย จะได้มรดก ต่อเมื่อ เจ้ามรดกไม่มีทายาท ลำดับ </a:t>
            </a:r>
            <a:r>
              <a:rPr lang="en-US" sz="3000" b="1" dirty="0" smtClean="0">
                <a:solidFill>
                  <a:srgbClr val="0000FF"/>
                </a:solidFill>
              </a:rPr>
              <a:t>1 </a:t>
            </a:r>
            <a:r>
              <a:rPr lang="th-TH" sz="3000" b="1" dirty="0" smtClean="0">
                <a:solidFill>
                  <a:srgbClr val="0000FF"/>
                </a:solidFill>
              </a:rPr>
              <a:t>ถึง </a:t>
            </a:r>
            <a:r>
              <a:rPr lang="en-US" sz="3000" b="1" dirty="0" smtClean="0">
                <a:solidFill>
                  <a:srgbClr val="0000FF"/>
                </a:solidFill>
              </a:rPr>
              <a:t>4</a:t>
            </a:r>
            <a:endParaRPr lang="th-TH" sz="3000" b="1" dirty="0" smtClean="0"/>
          </a:p>
          <a:p>
            <a:pPr lvl="1"/>
            <a:r>
              <a:rPr lang="th-TH" sz="3000" b="1" dirty="0" smtClean="0"/>
              <a:t>ยกเว้นแต่ ทายาทลำดับ </a:t>
            </a:r>
            <a:r>
              <a:rPr lang="en-US" sz="3000" b="1" dirty="0" smtClean="0"/>
              <a:t>1 </a:t>
            </a:r>
            <a:r>
              <a:rPr lang="th-TH" sz="3000" b="1" dirty="0" smtClean="0"/>
              <a:t>ไม่ตัดลำดับ </a:t>
            </a:r>
            <a:r>
              <a:rPr lang="en-US" sz="3000" b="1" dirty="0" smtClean="0"/>
              <a:t>2 </a:t>
            </a:r>
            <a:endParaRPr lang="th-TH" sz="3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ลูกศรลง 6"/>
          <p:cNvSpPr/>
          <p:nvPr/>
        </p:nvSpPr>
        <p:spPr>
          <a:xfrm>
            <a:off x="6378670" y="1647962"/>
            <a:ext cx="2482660" cy="3340968"/>
          </a:xfrm>
          <a:prstGeom prst="down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ทายาท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ลำดับต้นตัด</a:t>
            </a:r>
            <a:endParaRPr lang="th-TH" sz="3200" b="1" dirty="0" smtClean="0">
              <a:solidFill>
                <a:schemeClr val="bg1"/>
              </a:solidFill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ทายาท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ลำดับ</a:t>
            </a:r>
            <a:r>
              <a:rPr lang="th-TH" sz="3200" b="1" dirty="0" smtClean="0">
                <a:solidFill>
                  <a:schemeClr val="bg1"/>
                </a:solidFill>
              </a:rPr>
              <a:t>รอง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5933"/>
            <a:ext cx="8229600" cy="6836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1" dirty="0" smtClean="0"/>
              <a:t>กรณีเจ้ามรดกมีผู้สืบสันดาน อยู่หลายชั้น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836713"/>
            <a:ext cx="2818656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h-TH" sz="2800" b="1" dirty="0" smtClean="0"/>
          </a:p>
          <a:p>
            <a:endParaRPr lang="th-TH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12" name="กลุ่ม 11"/>
          <p:cNvGrpSpPr/>
          <p:nvPr/>
        </p:nvGrpSpPr>
        <p:grpSpPr>
          <a:xfrm>
            <a:off x="5871410" y="2060848"/>
            <a:ext cx="1368152" cy="3528392"/>
            <a:chOff x="971600" y="2420888"/>
            <a:chExt cx="1368152" cy="3528392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971600" y="2924944"/>
              <a:ext cx="1368152" cy="504056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/>
                <a:t>บุตร</a:t>
              </a:r>
              <a:endParaRPr lang="th-TH" sz="2400" b="1" dirty="0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971600" y="3429000"/>
              <a:ext cx="1368152" cy="504056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หลาน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971600" y="3933056"/>
              <a:ext cx="1368152" cy="504056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เหล่น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971600" y="4437112"/>
              <a:ext cx="1368152" cy="504056"/>
            </a:xfrm>
            <a:prstGeom prst="rec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หล่อน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971600" y="5445224"/>
              <a:ext cx="1368152" cy="50405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เล้า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971600" y="4941168"/>
              <a:ext cx="1368152" cy="50405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ลื้อ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971600" y="2420888"/>
              <a:ext cx="1368152" cy="504056"/>
            </a:xfrm>
            <a:prstGeom prst="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เจ้ามรดก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5496" y="836712"/>
            <a:ext cx="5544616" cy="5884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ถ้าขณะที่เจ้ามรดกถึงแก่ความตาย เจ้ามรดกมีผู้สืบสันดานหลายชั้น ผู้สืบสันดานที่จะมีสิทธิรับมรดกของเจ้ามรดก ได้แก่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ผู้สืบสันดานในชั้นสนิทกับเจ้ามรดกที่สุด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ส่วนผู้สืบสันดานชั้นถัดลงไป จะมีสิทธิรับมรดกได้ก็แต่โดยการรับมรดกแทนที่ผู้สืบสันดานชั้นก่อนตน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(หลัก ญาติสนิทตัดญาติห่าง)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ตัวอย่าง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ขณะเจ้ามรดก(ปู่)ถึงแก่ความตาย เจ้ามรดกมีผู้สืบสันดานชั้นบุตรซึ่งยังมีชีวิตอยู่ และมีผู้สืบสันดานชั้นหลาน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เช่นนี้ เฉพาะบุตรเท่านั้นมีสิทธิรับมรดกของเจ้ามรดก ส่วนหลานไม่มีสิทธิ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หลานจะมีสิทธิรับมรดกของเจ้ามรดก(ปู่) ต่อเมื่อผู้สืบสันดานชั้นบุตรถึงแก่ความตายก่อนเจ้ามรดก(ปู่)</a:t>
            </a:r>
          </a:p>
        </p:txBody>
      </p:sp>
      <p:sp>
        <p:nvSpPr>
          <p:cNvPr id="14" name="ลูกศรลง 13"/>
          <p:cNvSpPr/>
          <p:nvPr/>
        </p:nvSpPr>
        <p:spPr>
          <a:xfrm>
            <a:off x="6876256" y="1672616"/>
            <a:ext cx="1952184" cy="4212953"/>
          </a:xfrm>
          <a:prstGeom prst="down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ญาติ</a:t>
            </a:r>
            <a:endParaRPr lang="th-TH" sz="3600" b="1" dirty="0" smtClean="0"/>
          </a:p>
          <a:p>
            <a:pPr algn="ctr"/>
            <a:r>
              <a:rPr lang="th-TH" sz="3600" b="1" dirty="0" smtClean="0"/>
              <a:t>สนิท </a:t>
            </a:r>
          </a:p>
          <a:p>
            <a:pPr algn="ctr"/>
            <a:r>
              <a:rPr lang="th-TH" sz="3600" b="1" dirty="0" smtClean="0"/>
              <a:t>ตัด</a:t>
            </a:r>
          </a:p>
          <a:p>
            <a:pPr algn="ctr"/>
            <a:r>
              <a:rPr lang="th-TH" sz="3600" b="1" dirty="0" smtClean="0"/>
              <a:t>ญาติ</a:t>
            </a:r>
          </a:p>
          <a:p>
            <a:pPr algn="ctr"/>
            <a:r>
              <a:rPr lang="th-TH" sz="3600" b="1" dirty="0" smtClean="0"/>
              <a:t>ห่าง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4675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51"/>
            <a:ext cx="8229600" cy="51057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cs typeface="+mn-cs"/>
              </a:rPr>
              <a:t>การรับมรดกแทนที่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128"/>
            <a:ext cx="6528915" cy="6203609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การรับมรดกแทนที่ ได้แก่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การที่ทายาทตายก่อนเจ้ามรดก (ถ้าไม่ตายก็จะได้รับมรดก) ถ้าบุคคล</a:t>
            </a:r>
            <a:r>
              <a:rPr lang="th-TH" sz="28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นั้นมีผู้สืบสันดาน กฎหมายให้ผู้สืบสันดานของบุคคลนั้น เข้ารับมรดกแทนที่ แทนทายาทซึ่งถึงแก่ความตายนั้น </a:t>
            </a:r>
          </a:p>
          <a:p>
            <a:pPr lvl="1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เช่น หลานเข้าแทนที่ ลูก, เหลนเข้าแทนที่ หลาน และ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บุตร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การรับมรดกแทนที มีขึ้นได้เฉพาะ ทายาทที่อยู่ในลำดับดังต่อไปนี้ เท่านั้น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ผู้สืบสันดาน (หลาน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ทนที่ลูก, เหลนแทนที่หลาน และลูก)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พี่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น้องร่วมบิดามารดา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เดียวกัน (ผู้เข้ามาแทนที่ได้แก่ หลานของเจ้ามรดก)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พี่น้องร่วมบิดาหรือร่วมมารดาเดียวกัน (ผู้เข้ามาแทนที่ได้แก่ หลานของเจ้ามรดก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14400" lvl="1" indent="-457200">
              <a:buFont typeface="+mj-lt"/>
              <a:buAutoNum type="arabicPeriod" startAt="6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ลุง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ป้า น้า อา (ผู้เข้ามาแทนที่ได้แก่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ลูกผู้พี่ ลูกผู้น้องของ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เจ้ามรดก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3200" y="1412776"/>
            <a:ext cx="2411288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800" b="1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6655683" y="1412775"/>
            <a:ext cx="1368152" cy="5308699"/>
            <a:chOff x="971600" y="2420888"/>
            <a:chExt cx="1368152" cy="352839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971600" y="2924944"/>
              <a:ext cx="1368152" cy="504056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/>
                <a:t>บุตร</a:t>
              </a:r>
              <a:endParaRPr lang="th-TH" sz="2400" b="1" dirty="0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971600" y="3429000"/>
              <a:ext cx="1368152" cy="504056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หลาน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971600" y="3933056"/>
              <a:ext cx="1368152" cy="504056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เหล่น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971600" y="4437112"/>
              <a:ext cx="1368152" cy="504056"/>
            </a:xfrm>
            <a:prstGeom prst="rec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หล่อน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971600" y="5445224"/>
              <a:ext cx="1368152" cy="50405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เล้า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971600" y="4941168"/>
              <a:ext cx="1368152" cy="504056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</a:rPr>
                <a:t>ลื้อ</a:t>
              </a:r>
              <a:endParaRPr lang="th-TH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971600" y="2420888"/>
              <a:ext cx="1368152" cy="504056"/>
            </a:xfrm>
            <a:prstGeom prst="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</a:rPr>
                <a:t>เจ้ามรดก</a:t>
              </a:r>
              <a:endParaRPr lang="th-TH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ตัวเชื่อมต่อตรง 15"/>
          <p:cNvCxnSpPr/>
          <p:nvPr/>
        </p:nvCxnSpPr>
        <p:spPr>
          <a:xfrm flipV="1">
            <a:off x="6712667" y="2420406"/>
            <a:ext cx="1152128" cy="288032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780227" y="2402434"/>
            <a:ext cx="1152128" cy="504056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ลูกศรโค้งขึ้น 19"/>
          <p:cNvSpPr/>
          <p:nvPr/>
        </p:nvSpPr>
        <p:spPr>
          <a:xfrm rot="16200000">
            <a:off x="7034479" y="2435283"/>
            <a:ext cx="1728192" cy="50405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263063" y="2082302"/>
            <a:ext cx="93610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/>
              <a:t>แทนที่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7719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ลักษณะผู้สืบสันดานชั้นบุตรที่จะมีสิทธิรับมรดก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14350">
              <a:buFont typeface="+mj-cs"/>
              <a:buAutoNum type="thaiAlphaParenR"/>
            </a:pPr>
            <a:r>
              <a:rPr lang="th-TH" b="1" dirty="0" smtClean="0">
                <a:solidFill>
                  <a:schemeClr val="tx1"/>
                </a:solidFill>
              </a:rPr>
              <a:t>กรณีที่เจ้ามรดกเป็นมารดา บุตรมีสิทธิได้รับมรดกได้แก่</a:t>
            </a:r>
          </a:p>
          <a:p>
            <a:pPr marL="1371600" lvl="2" indent="-514350">
              <a:buFont typeface="+mj-lt"/>
              <a:buAutoNum type="arabicParenR"/>
            </a:pPr>
            <a:r>
              <a:rPr lang="th-TH" sz="2600" b="1" dirty="0" smtClean="0">
                <a:solidFill>
                  <a:schemeClr val="tx1"/>
                </a:solidFill>
              </a:rPr>
              <a:t>บุตรที่คลอดจากเจ้ามรดก (แม้จะไม่ปรากฏว่าใครเป็นบิดาของบุตรก็ตาม )</a:t>
            </a:r>
          </a:p>
          <a:p>
            <a:pPr marL="1371600" lvl="2" indent="-514350">
              <a:buFont typeface="+mj-lt"/>
              <a:buAutoNum type="arabicParenR"/>
            </a:pPr>
            <a:r>
              <a:rPr lang="th-TH" sz="2600" b="1" dirty="0" smtClean="0">
                <a:solidFill>
                  <a:schemeClr val="tx1"/>
                </a:solidFill>
              </a:rPr>
              <a:t>บุตรบุญธรรมของเจ้ามรดก</a:t>
            </a:r>
          </a:p>
          <a:p>
            <a:pPr marL="1371600" lvl="2" indent="-514350">
              <a:buFont typeface="+mj-lt"/>
              <a:buAutoNum type="arabicParenR"/>
            </a:pPr>
            <a:endParaRPr lang="th-TH" sz="2600" b="1" dirty="0" smtClean="0">
              <a:solidFill>
                <a:schemeClr val="tx1"/>
              </a:solidFill>
            </a:endParaRPr>
          </a:p>
          <a:p>
            <a:pPr marL="971550" lvl="1" indent="-514350"/>
            <a:r>
              <a:rPr lang="th-TH" sz="3000" b="1" dirty="0" smtClean="0">
                <a:solidFill>
                  <a:srgbClr val="FF0000"/>
                </a:solidFill>
              </a:rPr>
              <a:t>ลูกติดสามีไม่มีสิทธิรับมรดกของ แม่เลี้ยง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553200" y="3861048"/>
            <a:ext cx="720080" cy="6480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1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ลักษณะผู้สืบสันดานชั้นบุตรที่จะมีสิทธิรับมรดก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14350">
              <a:buFont typeface="+mj-cs"/>
              <a:buAutoNum type="thaiAlphaParenR" startAt="2"/>
            </a:pPr>
            <a:r>
              <a:rPr lang="th-TH" b="1" dirty="0" smtClean="0">
                <a:solidFill>
                  <a:srgbClr val="0000FF"/>
                </a:solidFill>
              </a:rPr>
              <a:t>กรณีเจ้ามรดกเป็นบิดา</a:t>
            </a:r>
          </a:p>
          <a:p>
            <a:pPr lvl="1"/>
            <a:r>
              <a:rPr lang="th-TH" sz="3000" b="1" dirty="0" smtClean="0"/>
              <a:t>บุตรที่จะมีสิทธิรับมรดกของบิดาได้แก่ บุตรดังต่อไปนี้</a:t>
            </a:r>
          </a:p>
          <a:p>
            <a:pPr marL="1371600" lvl="2" indent="-457200">
              <a:buFont typeface="+mj-lt"/>
              <a:buAutoNum type="arabicPeriod"/>
            </a:pPr>
            <a:r>
              <a:rPr lang="th-TH" sz="3000" b="1" dirty="0" smtClean="0">
                <a:solidFill>
                  <a:srgbClr val="FF0000"/>
                </a:solidFill>
              </a:rPr>
              <a:t>บุตรที่เกิดระหว่างสมรส หรือเกิดภายใน </a:t>
            </a:r>
            <a:r>
              <a:rPr lang="en-US" sz="3000" b="1" dirty="0" smtClean="0">
                <a:solidFill>
                  <a:srgbClr val="FF0000"/>
                </a:solidFill>
              </a:rPr>
              <a:t>310 </a:t>
            </a:r>
            <a:r>
              <a:rPr lang="th-TH" sz="3000" b="1" dirty="0" smtClean="0">
                <a:solidFill>
                  <a:srgbClr val="FF0000"/>
                </a:solidFill>
              </a:rPr>
              <a:t>วันนับแต่การ</a:t>
            </a:r>
            <a:r>
              <a:rPr lang="th-TH" sz="3000" b="1" dirty="0" smtClean="0">
                <a:solidFill>
                  <a:srgbClr val="FF0000"/>
                </a:solidFill>
              </a:rPr>
              <a:t>สมรสสิ้นสุด</a:t>
            </a:r>
            <a:endParaRPr lang="th-TH" sz="3000" b="1" dirty="0" smtClean="0">
              <a:solidFill>
                <a:srgbClr val="FF0000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th-TH" sz="3000" b="1" dirty="0" smtClean="0">
                <a:solidFill>
                  <a:srgbClr val="FF0000"/>
                </a:solidFill>
              </a:rPr>
              <a:t>บุตรที่บิดาจดทะเบียนรับรองเด็กว่าเป็นบุตร</a:t>
            </a:r>
          </a:p>
          <a:p>
            <a:pPr marL="1371600" lvl="2" indent="-457200">
              <a:buFont typeface="+mj-lt"/>
              <a:buAutoNum type="arabicPeriod"/>
            </a:pPr>
            <a:r>
              <a:rPr lang="th-TH" sz="3000" b="1" dirty="0" smtClean="0">
                <a:solidFill>
                  <a:srgbClr val="FF0000"/>
                </a:solidFill>
              </a:rPr>
              <a:t>บุตรที่ศาลมีคำพิพากษาถึงที่สุดว่าเป็นบุตรของชาย (บิดา)</a:t>
            </a:r>
          </a:p>
          <a:p>
            <a:pPr marL="1371600" lvl="2" indent="-457200">
              <a:buFont typeface="+mj-lt"/>
              <a:buAutoNum type="arabicPeriod"/>
            </a:pPr>
            <a:r>
              <a:rPr lang="th-TH" sz="3000" b="1" dirty="0" smtClean="0">
                <a:solidFill>
                  <a:srgbClr val="FF0000"/>
                </a:solidFill>
              </a:rPr>
              <a:t>บุตรที่บิดารับรองโดยพฤตินัย</a:t>
            </a:r>
          </a:p>
          <a:p>
            <a:pPr marL="1371600" lvl="2" indent="-457200">
              <a:buFont typeface="+mj-lt"/>
              <a:buAutoNum type="arabicPeriod"/>
            </a:pPr>
            <a:r>
              <a:rPr lang="th-TH" sz="3000" b="1" dirty="0" smtClean="0">
                <a:solidFill>
                  <a:srgbClr val="FF0000"/>
                </a:solidFill>
              </a:rPr>
              <a:t>บุตรบุญธรรมของบิดา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508104" y="4812829"/>
            <a:ext cx="720080" cy="6480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5-Point Star 5"/>
          <p:cNvSpPr/>
          <p:nvPr/>
        </p:nvSpPr>
        <p:spPr>
          <a:xfrm>
            <a:off x="5004048" y="5525716"/>
            <a:ext cx="720080" cy="6480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5922342" y="5525716"/>
            <a:ext cx="720080" cy="6480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1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ลักษณะ</a:t>
            </a:r>
            <a:r>
              <a:rPr lang="th-TH" sz="3600" b="1" dirty="0" smtClean="0">
                <a:cs typeface="+mn-cs"/>
              </a:rPr>
              <a:t>มารดาที่จะมีสิทธิรับมรดกของบุตร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บิดามารดา</a:t>
            </a:r>
          </a:p>
          <a:p>
            <a:pPr lvl="1"/>
            <a:r>
              <a:rPr lang="th-TH" b="1" dirty="0" smtClean="0"/>
              <a:t>มารดา ได้แก่ </a:t>
            </a:r>
          </a:p>
          <a:p>
            <a:pPr lvl="2"/>
            <a:r>
              <a:rPr lang="th-TH" sz="2800" b="1" dirty="0" smtClean="0"/>
              <a:t>มารดาหมายถึง มารดาที่แท้จริงของเจ้ามรดก</a:t>
            </a:r>
          </a:p>
          <a:p>
            <a:pPr lvl="2"/>
            <a:endParaRPr lang="th-TH" sz="2800" b="1" dirty="0"/>
          </a:p>
          <a:p>
            <a:pPr lvl="1"/>
            <a:r>
              <a:rPr lang="th-TH" b="1" dirty="0" smtClean="0">
                <a:solidFill>
                  <a:srgbClr val="FF0000"/>
                </a:solidFill>
              </a:rPr>
              <a:t>มารดา มีสิทธิรับมรดกเท่ากับบุตรหนึ่งคน</a:t>
            </a:r>
          </a:p>
          <a:p>
            <a:pPr lvl="1"/>
            <a:r>
              <a:rPr lang="th-TH" b="1" dirty="0" smtClean="0">
                <a:solidFill>
                  <a:srgbClr val="FF0000"/>
                </a:solidFill>
              </a:rPr>
              <a:t>มารดาบุญ</a:t>
            </a:r>
            <a:r>
              <a:rPr lang="th-TH" b="1" dirty="0">
                <a:solidFill>
                  <a:srgbClr val="FF0000"/>
                </a:solidFill>
              </a:rPr>
              <a:t>ธรรม ไม่มีสิทธิได้รับมรดกของบุตรบุญธรรม</a:t>
            </a:r>
          </a:p>
          <a:p>
            <a:pPr lvl="1"/>
            <a:r>
              <a:rPr lang="th-TH" b="1" dirty="0" smtClean="0">
                <a:solidFill>
                  <a:srgbClr val="FF0000"/>
                </a:solidFill>
              </a:rPr>
              <a:t>แม่เลี้ยงไม่มีสิทธิได้รับมรดกของลูกเลี้ยง</a:t>
            </a:r>
          </a:p>
          <a:p>
            <a:pPr lvl="2"/>
            <a:endParaRPr lang="th-TH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99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ลักษณะของ</a:t>
            </a:r>
            <a:r>
              <a:rPr lang="th-TH" sz="3600" b="1" dirty="0" smtClean="0">
                <a:cs typeface="+mn-cs"/>
              </a:rPr>
              <a:t>บิดาที่จะมีสิทธิรับมรดกของบุตร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600" b="1" dirty="0" smtClean="0">
                <a:solidFill>
                  <a:schemeClr val="tx1"/>
                </a:solidFill>
              </a:rPr>
              <a:t>บิดา ได้แก่ </a:t>
            </a:r>
          </a:p>
          <a:p>
            <a:pPr marL="1428750" lvl="2" indent="-514350">
              <a:buFont typeface="+mj-lt"/>
              <a:buAutoNum type="arabicPeriod"/>
            </a:pPr>
            <a:r>
              <a:rPr lang="th-TH" sz="2800" b="1" dirty="0" smtClean="0">
                <a:solidFill>
                  <a:schemeClr val="tx1"/>
                </a:solidFill>
              </a:rPr>
              <a:t>บิดาที่จดทะเบียนสมรสกับมารดาของเจ้ามรดก ในขณะที่เจ้ามรดกคลอด </a:t>
            </a:r>
          </a:p>
          <a:p>
            <a:pPr marL="1428750" lvl="2" indent="-514350">
              <a:buFont typeface="+mj-lt"/>
              <a:buAutoNum type="arabicPeriod"/>
            </a:pPr>
            <a:r>
              <a:rPr lang="th-TH" sz="2800" b="1" dirty="0" smtClean="0">
                <a:solidFill>
                  <a:schemeClr val="tx1"/>
                </a:solidFill>
              </a:rPr>
              <a:t>บิดาที่จด</a:t>
            </a:r>
            <a:r>
              <a:rPr lang="th-TH" sz="2800" b="1" dirty="0">
                <a:solidFill>
                  <a:schemeClr val="tx1"/>
                </a:solidFill>
              </a:rPr>
              <a:t>ทะเบียนรับรองเด็ก</a:t>
            </a:r>
            <a:r>
              <a:rPr lang="th-TH" sz="2800" b="1" dirty="0" smtClean="0">
                <a:solidFill>
                  <a:schemeClr val="tx1"/>
                </a:solidFill>
              </a:rPr>
              <a:t>ว่าเจ้ามรดกเป็นบุตร</a:t>
            </a:r>
            <a:endParaRPr lang="th-TH" sz="2800" b="1" dirty="0">
              <a:solidFill>
                <a:schemeClr val="tx1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th-TH" sz="2800" b="1" dirty="0" smtClean="0">
                <a:solidFill>
                  <a:schemeClr val="tx1"/>
                </a:solidFill>
              </a:rPr>
              <a:t>บิดาที่</a:t>
            </a:r>
            <a:r>
              <a:rPr lang="th-TH" sz="2800" b="1" dirty="0">
                <a:solidFill>
                  <a:schemeClr val="tx1"/>
                </a:solidFill>
              </a:rPr>
              <a:t>ศาลมีคำพิพากษาถึงที่สุด</a:t>
            </a:r>
            <a:r>
              <a:rPr lang="th-TH" sz="2800" b="1" dirty="0" smtClean="0">
                <a:solidFill>
                  <a:schemeClr val="tx1"/>
                </a:solidFill>
              </a:rPr>
              <a:t>ว่าเจ้ามรดกเป็นบุตร</a:t>
            </a:r>
          </a:p>
          <a:p>
            <a:pPr lvl="1"/>
            <a:r>
              <a:rPr lang="th-TH" sz="2600" b="1" dirty="0" smtClean="0">
                <a:solidFill>
                  <a:srgbClr val="FF0000"/>
                </a:solidFill>
              </a:rPr>
              <a:t>บิดา มีสิทธิรับมรดกเท่ากับบุตรหนึ่งคน</a:t>
            </a:r>
          </a:p>
          <a:p>
            <a:pPr lvl="1"/>
            <a:r>
              <a:rPr lang="th-TH" sz="2600" b="1" dirty="0" smtClean="0">
                <a:solidFill>
                  <a:srgbClr val="FF0000"/>
                </a:solidFill>
              </a:rPr>
              <a:t>บิดาบุญธรรม ไม่มีสิทธิได้รับมรดกของบุตรบุญธรรม</a:t>
            </a:r>
          </a:p>
          <a:p>
            <a:pPr lvl="1"/>
            <a:r>
              <a:rPr lang="th-TH" sz="2600" b="1" dirty="0" smtClean="0">
                <a:solidFill>
                  <a:srgbClr val="FF0000"/>
                </a:solidFill>
              </a:rPr>
              <a:t>บิดา ที่แท้จริง ไม่มีสิทธิได้รับมรดก แม้จะเลี้ยงดูบุตร ก็ตาม</a:t>
            </a:r>
          </a:p>
          <a:p>
            <a:pPr lvl="2"/>
            <a:endParaRPr lang="th-TH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9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ข้อสังเกต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200" b="1" dirty="0" smtClean="0">
                <a:solidFill>
                  <a:schemeClr val="tx1"/>
                </a:solidFill>
              </a:rPr>
              <a:t>สามี ภริยา ที่หย่าขาดจากกัน เป็นเรื่องระหว่างสามี ภริยา ไม่เกี่ยวกับบุตร</a:t>
            </a:r>
          </a:p>
          <a:p>
            <a:pPr lvl="1"/>
            <a:r>
              <a:rPr lang="th-TH" sz="3200" b="1" dirty="0" smtClean="0">
                <a:solidFill>
                  <a:schemeClr val="tx1"/>
                </a:solidFill>
              </a:rPr>
              <a:t>บุตรตาย สามีก็ยังมีฐานะเป็นบิดา ภริยาก็ยังมีฐานะเป็นมารดาของบุตร(เจ้ามรดก)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คุณสมบัติของ</a:t>
            </a:r>
            <a:r>
              <a:rPr lang="th-TH" sz="3600" b="1" dirty="0" smtClean="0">
                <a:cs typeface="+mn-cs"/>
              </a:rPr>
              <a:t>ทายาท ลำดับ 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3-6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 ที่จะมีสิทธิรับมรดก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9625" cy="4525963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/>
              <a:t>มาตรา 1629 ว.1 ทายาทโดยธรรมมีหกลำดับเท่านั้น และภายใต้บังคับแห่งมาตรา 1630 วรรค 2 แต่ละลำดับมีสิทธิได้รับมรดกก่อนหลังดั่งต่อไปนี้ คือ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1)  ผู้สืบสันดาน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2)  บิดามารดา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3)  พี่น้องร่วมบิดามารดาเดียวกัน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4)  พี่น้องร่วมบิดาหรือร่วมมารดาเดียวกัน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5)  ปู่ ย่า ตา ยาย</a:t>
            </a:r>
          </a:p>
          <a:p>
            <a:pPr marL="457200" lvl="1" indent="0">
              <a:buNone/>
            </a:pPr>
            <a:r>
              <a:rPr lang="th-TH" b="1" dirty="0" smtClean="0"/>
              <a:t>(</a:t>
            </a:r>
            <a:r>
              <a:rPr lang="th-TH" b="1" dirty="0"/>
              <a:t>6)  ลุง ป้า น้า อา”</a:t>
            </a:r>
          </a:p>
          <a:p>
            <a:endParaRPr lang="th-TH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ทายาทโดยธรรมประเภทคู่สมรส 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คู่สมรสที่จะมีสิทธิรับมรดก ได้แก่ คู่สมรสที่จดทะเบียนสมรสกับเจ้ามรดก (เฉพาะการสมรสซึ่งเกิดหลัง พ.ศ. </a:t>
            </a:r>
            <a:r>
              <a:rPr lang="en-US" sz="2800" b="1" dirty="0" smtClean="0"/>
              <a:t>2477</a:t>
            </a:r>
            <a:r>
              <a:rPr lang="th-TH" sz="2800" b="1" dirty="0" smtClean="0"/>
              <a:t>)</a:t>
            </a:r>
          </a:p>
          <a:p>
            <a:pPr marL="971550" lvl="1" indent="-514350"/>
            <a:r>
              <a:rPr lang="th-TH" sz="2400" b="1" dirty="0" smtClean="0"/>
              <a:t>เว้นแต่ คู่สมรสซึ่งเกิดจากการสมรสซ้อน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มีฐานะเป็นคู่สมรสในขณะที่เจ้ามรดกถึงแก่ความตาย </a:t>
            </a:r>
          </a:p>
          <a:p>
            <a:pPr marL="971550" lvl="1" indent="-514350"/>
            <a:r>
              <a:rPr lang="th-TH" sz="2400" b="1" dirty="0" smtClean="0"/>
              <a:t>กรณีที่หย่าขาดกันไปแล้ว (อดีตสามี ภริยา) ไม่ถือว่ามีฐานเป็นผู้คู่สมรสของเจ้ามรดก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มีชีวิตอยู่ ในขณะที่คู่สมรสอีกฝ่ายหนึ่งถึงแก่ความตาย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ผลการค้นหารูปภาพสำหรับ winner icon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" y="1235328"/>
            <a:ext cx="3960440" cy="37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70484" y="330522"/>
            <a:ext cx="5770984" cy="7424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/>
              <a:t>การจัดสรรทรัพย์มรดก</a:t>
            </a:r>
            <a:endParaRPr lang="en-US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427984" y="1311008"/>
            <a:ext cx="3872409" cy="5142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th-TH" sz="2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ทรัพย์มรดกของผู้ตายจะถูกจัดสรรให้แก่ เจ้าหนี้กองมรดก เป็นลำดับแรก</a:t>
            </a:r>
          </a:p>
          <a:p>
            <a:pPr marL="285750" indent="-285750"/>
            <a:endParaRPr lang="th-TH" sz="28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285750" indent="-285750"/>
            <a:r>
              <a:rPr lang="th-TH" sz="28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เมื่อชำระหนี้ให้แก่เจ้าหนี้หมดแล้ว ถ้ามีทรัพย์มรดกเหลือจึงแบ่งให้แก่ ทายาทของผู้ตาย ทายาทโดยพินัยกรรม และทายาทโดยธรรมตามลำดับ</a:t>
            </a:r>
          </a:p>
          <a:p>
            <a:pPr lvl="1"/>
            <a:endParaRPr lang="en-US" sz="2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4" descr="ผลการค้นหารูปภาพสำหรับ stock exchange icon vector fre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 t="66215" r="34965" b="5317"/>
          <a:stretch/>
        </p:blipFill>
        <p:spPr bwMode="auto">
          <a:xfrm rot="16200000">
            <a:off x="5853564" y="2204863"/>
            <a:ext cx="1021248" cy="10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219" y="5042118"/>
            <a:ext cx="2674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มาตรา 1737 “เจ้าหนี้กองมรดกจะบังคับสิทธิเรียกร้องต่อทายาทคนใดก็ได้...” </a:t>
            </a:r>
          </a:p>
        </p:txBody>
      </p:sp>
    </p:spTree>
    <p:extLst>
      <p:ext uri="{BB962C8B-B14F-4D97-AF65-F5344CB8AC3E}">
        <p14:creationId xmlns:p14="http://schemas.microsoft.com/office/powerpoint/2010/main" val="1527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h-TH" sz="4000" b="1" u="sng" dirty="0" smtClean="0">
                <a:latin typeface="Cordia New" pitchFamily="34" charset="-34"/>
                <a:cs typeface="Cordia New" pitchFamily="34" charset="-34"/>
              </a:rPr>
              <a:t>ส่วนแบ่งในกองมรดก ระหว่างทายาทโดยธรรมประเภทญาติ กับคู่สมรส</a:t>
            </a:r>
            <a:endParaRPr lang="en-US" sz="4000" b="1" u="sng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A516-4DFD-468A-B9CB-689AFA50F034}" type="slidenum">
              <a:rPr lang="th-TH" smtClean="0"/>
              <a:pPr>
                <a:defRPr/>
              </a:pPr>
              <a:t>70</a:t>
            </a:fld>
            <a:endParaRPr lang="th-TH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5340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ลำดับของทายาทโดยธรรม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คู่สมรส</a:t>
                      </a:r>
                    </a:p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หมายเหตุ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(1)ผู้สืบสันดาน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ได้เท่ากัน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ได้เท่ากัน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(2)บิดามารดา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ได้ กึ่งหนึ่ง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</a:t>
                      </a: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ต้องไม่มี </a:t>
                      </a:r>
                    </a:p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ผู้สืบสันดาน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(3)พี่น้องร่วมบิดามารดา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ต้องไม่มี (1) ถึง (2)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(4)พี่น้องร่วมแต่บิดา หรือมารดา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ต้องไม่มี (1) ถึง (3)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(5)ปู่ ย่า ตา ยาย 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ต้องไม่มี (1) ถึง (4)</a:t>
                      </a:r>
                    </a:p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  ได้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2 ใน 3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(6)ลุง ป้า น้า อา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ต้องไม่มี (1) ถึง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2627784" y="2420888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Brace 7"/>
          <p:cNvSpPr/>
          <p:nvPr/>
        </p:nvSpPr>
        <p:spPr>
          <a:xfrm>
            <a:off x="4716016" y="2420888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Brace 8"/>
          <p:cNvSpPr/>
          <p:nvPr/>
        </p:nvSpPr>
        <p:spPr>
          <a:xfrm>
            <a:off x="5061497" y="3212976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Brace 9"/>
          <p:cNvSpPr/>
          <p:nvPr/>
        </p:nvSpPr>
        <p:spPr>
          <a:xfrm>
            <a:off x="5241517" y="4581128"/>
            <a:ext cx="360040" cy="1775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Brace 10"/>
          <p:cNvSpPr/>
          <p:nvPr/>
        </p:nvSpPr>
        <p:spPr>
          <a:xfrm>
            <a:off x="6814510" y="3212976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76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th-TH" sz="4000" b="1" u="sng" dirty="0" smtClean="0">
                <a:latin typeface="Cordia New" pitchFamily="34" charset="-34"/>
                <a:cs typeface="Cordia New" pitchFamily="34" charset="-34"/>
              </a:rPr>
              <a:t>ส่วนแบ่งในกองมรดก ระหว่างทายาทโดยธรรมประเภทญาติ กับคู่สมรส</a:t>
            </a:r>
            <a:endParaRPr lang="en-US" sz="4000" b="1" u="sng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128000" cy="4637112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endParaRPr lang="th-TH" sz="2800" b="1" dirty="0" smtClean="0">
              <a:latin typeface="Browallia New" pitchFamily="34" charset="-34"/>
            </a:endParaRPr>
          </a:p>
          <a:p>
            <a:pPr eaLnBrk="1" hangingPunct="1"/>
            <a:r>
              <a:rPr lang="th-TH" sz="2800" b="1" dirty="0" smtClean="0">
                <a:latin typeface="Browallia New" pitchFamily="34" charset="-34"/>
              </a:rPr>
              <a:t>ในกรณีเจ้ามรดก</a:t>
            </a:r>
            <a:r>
              <a:rPr lang="th-TH" sz="2800" b="1" u="sng" dirty="0" smtClean="0">
                <a:solidFill>
                  <a:srgbClr val="FF0000"/>
                </a:solidFill>
                <a:latin typeface="Browallia New" pitchFamily="34" charset="-34"/>
              </a:rPr>
              <a:t>ไม่มีคู่สมรส</a:t>
            </a:r>
            <a:r>
              <a:rPr lang="th-TH" sz="2800" b="1" dirty="0" smtClean="0">
                <a:latin typeface="Browallia New" pitchFamily="34" charset="-34"/>
              </a:rPr>
              <a:t>ในขณะที่ถึงแก่ความตาย กองมรดกย่อมตกสู่ทายาทโดยธรรมประเภทญาติของเจ้ามรดกทั้งหมด</a:t>
            </a:r>
          </a:p>
          <a:p>
            <a:pPr eaLnBrk="1" hangingPunct="1"/>
            <a:endParaRPr lang="th-TH" sz="2800" b="1" dirty="0">
              <a:latin typeface="Browallia New" pitchFamily="34" charset="-34"/>
            </a:endParaRPr>
          </a:p>
          <a:p>
            <a:pPr eaLnBrk="1" hangingPunct="1"/>
            <a:endParaRPr lang="en-US" sz="2800" b="1" dirty="0" smtClean="0">
              <a:latin typeface="Browallia New" pitchFamily="34" charset="-34"/>
            </a:endParaRPr>
          </a:p>
          <a:p>
            <a:pPr eaLnBrk="1" hangingPunct="1"/>
            <a:r>
              <a:rPr lang="th-TH" sz="2800" b="1" dirty="0" smtClean="0">
                <a:latin typeface="Browallia New" pitchFamily="34" charset="-34"/>
              </a:rPr>
              <a:t>ในกรณีเจ้ามรดก</a:t>
            </a:r>
            <a:r>
              <a:rPr lang="th-TH" sz="2800" b="1" u="sng" dirty="0" smtClean="0">
                <a:solidFill>
                  <a:srgbClr val="FF0000"/>
                </a:solidFill>
                <a:latin typeface="Browallia New" pitchFamily="34" charset="-34"/>
              </a:rPr>
              <a:t>มีคู่สมรส</a:t>
            </a:r>
            <a:r>
              <a:rPr lang="th-TH" sz="2800" b="1" dirty="0" smtClean="0">
                <a:latin typeface="Browallia New" pitchFamily="34" charset="-34"/>
              </a:rPr>
              <a:t>ซึ่งยังคงมีชีวิตอยู่ คู่สมรสจะได้ส่วนแบ่งในกองมรดกร่วมกับทายาทโดยธรรมประเภทญาติ ตามสัดส่วนที่กฎหมายกำหนดไว้ตามมาตรา ม.</a:t>
            </a:r>
            <a:r>
              <a:rPr lang="en-US" sz="2800" b="1" dirty="0" smtClean="0">
                <a:latin typeface="Browallia New" pitchFamily="34" charset="-34"/>
              </a:rPr>
              <a:t>1635 </a:t>
            </a:r>
            <a:r>
              <a:rPr lang="th-TH" sz="2800" b="1" dirty="0" smtClean="0">
                <a:latin typeface="Browallia New" pitchFamily="34" charset="-34"/>
              </a:rPr>
              <a:t>ดังนี้</a:t>
            </a:r>
            <a:endParaRPr lang="en-US" sz="2800" b="1" dirty="0" smtClean="0">
              <a:latin typeface="Browallia New" pitchFamily="34" charset="-34"/>
            </a:endParaRPr>
          </a:p>
          <a:p>
            <a:pPr eaLnBrk="1" hangingPunct="1">
              <a:buFontTx/>
              <a:buNone/>
            </a:pPr>
            <a:endParaRPr lang="th-TH" sz="2800" b="1" dirty="0" smtClean="0">
              <a:latin typeface="Browall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A516-4DFD-468A-B9CB-689AFA50F034}" type="slidenum">
              <a:rPr lang="th-TH" smtClean="0"/>
              <a:pPr>
                <a:defRPr/>
              </a:pPr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6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ส่วนแบ่งในกองมรดกในฐานะทายาทโดยธรรม 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th-TH" sz="3600" b="1" dirty="0" smtClean="0"/>
              <a:t>ทายาทโดยธรรมจะได้รับส่วนแบ่งในกองมรดกเท่าใด ขึ้นอยู่กับเจ้ามรดกมีทายาทโดยธรรมประเภทคู่สมรส และญาติในลำดับใด ดังนี้ </a:t>
            </a:r>
          </a:p>
          <a:p>
            <a:pPr marL="514350" indent="-514350"/>
            <a:endParaRPr lang="th-TH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/>
              <a:t>ถ้าเจ้ามรดกไม่มีทายาทโดยธรรมประเภทคู่สมรส ในขณะที่ถึงแก่ความตาย กองมรดกของเจ้ามรดกตกทอดไปยังทายาทโดยธรรมประเภทญาติทั้งหมด </a:t>
            </a:r>
            <a:r>
              <a:rPr lang="th-TH" b="1" dirty="0"/>
              <a:t> ตามหลัก </a:t>
            </a:r>
            <a:r>
              <a:rPr lang="th-TH" b="1" dirty="0">
                <a:solidFill>
                  <a:srgbClr val="FF0000"/>
                </a:solidFill>
              </a:rPr>
              <a:t>“ทายาทลำดับต้นตัดทายาทลำดับรอง”  </a:t>
            </a:r>
            <a:r>
              <a:rPr lang="th-TH" b="1" dirty="0"/>
              <a:t>ตามหลัก </a:t>
            </a:r>
            <a:r>
              <a:rPr lang="th-TH" b="1" dirty="0">
                <a:solidFill>
                  <a:srgbClr val="0000FF"/>
                </a:solidFill>
              </a:rPr>
              <a:t>“ญาติสนิทตัดญาติห่าง</a:t>
            </a:r>
            <a:r>
              <a:rPr lang="th-TH" sz="3600" b="1" dirty="0">
                <a:solidFill>
                  <a:srgbClr val="0000FF"/>
                </a:solidFill>
              </a:rPr>
              <a:t>” </a:t>
            </a:r>
            <a:endParaRPr lang="th-TH" sz="3600" b="1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3212976"/>
            <a:ext cx="8540750" cy="259228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eaLnBrk="1" hangingPunct="1"/>
            <a:endParaRPr lang="en-US" b="1" dirty="0" smtClean="0">
              <a:latin typeface="Cordia New" pitchFamily="34" charset="-34"/>
              <a:cs typeface="Cordia New" pitchFamily="34" charset="-34"/>
            </a:endParaRPr>
          </a:p>
          <a:p>
            <a:pPr lvl="1" eaLnBrk="1" hangingPunct="1"/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1.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ถ้าเจ้ามรดกมีทายาทโดยธรรมตาม ม.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1629 (1)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หรือมีผู้รับมรดกแทนที่ไม่ขาดสาย ไม่ว่าจะมีทายาทตาม ม.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1629 (2)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หรือไม่ </a:t>
            </a:r>
            <a:r>
              <a:rPr lang="th-TH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คู่สมรส มีสิทธิได้รับส่วนแบ่งเสมือนหนึ่งว่าตนเป็นทายาทชั้นบุตร</a:t>
            </a:r>
          </a:p>
          <a:p>
            <a:pPr lvl="1" eaLnBrk="1" hangingPunct="1">
              <a:buFontTx/>
              <a:buNone/>
            </a:pPr>
            <a:endParaRPr lang="th-TH" b="1" dirty="0" smtClean="0">
              <a:latin typeface="Cordia New" pitchFamily="34" charset="-34"/>
              <a:cs typeface="Cordia New" pitchFamily="34" charset="-34"/>
            </a:endParaRPr>
          </a:p>
          <a:p>
            <a:pPr lvl="1" eaLnBrk="1" hangingPunct="1"/>
            <a:endParaRPr lang="en-US" sz="3200" b="1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endParaRPr lang="en-US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34F7C-AD9E-4113-8F9D-3C906941CFB4}" type="slidenum">
              <a:rPr lang="th-TH" smtClean="0"/>
              <a:pPr>
                <a:defRPr/>
              </a:pPr>
              <a:t>73</a:t>
            </a:fld>
            <a:endParaRPr lang="th-TH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2293" y="908720"/>
            <a:ext cx="8568952" cy="146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th-TH" sz="2800" b="1" dirty="0" smtClean="0"/>
              <a:t>ถ้าเจ้ามรดกมีทายาทโดยธรรมประเภทคู่สมรสที่ยังมีชีวิตอยู่ และประเภทญาติ ส่วนแบ่งกองมรดกเป็นไปดังนี้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30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616325" y="341630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276600" y="1341438"/>
            <a:ext cx="65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243388" y="4713288"/>
            <a:ext cx="693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713538" y="4651375"/>
            <a:ext cx="52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771775" y="5661025"/>
            <a:ext cx="44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ก.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356100" y="5661025"/>
            <a:ext cx="43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ข.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6732588" y="5661025"/>
            <a:ext cx="449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ค.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459788" y="5734050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ง.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6477000" y="341630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V="1">
            <a:off x="2268538" y="16287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2803525" y="1616075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4911725" y="37766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5684838" y="37766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4605338" y="4352925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3740150" y="5000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3019425" y="5505450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3019425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>
            <a:off x="4603750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>
            <a:off x="7762875" y="5064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7034213" y="5516563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700087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865822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>
            <a:off x="4603750" y="4352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7000875" y="4364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8061325" y="4713288"/>
            <a:ext cx="119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ลูกสะใภ้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2082800" y="4713288"/>
            <a:ext cx="101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ลูกเขย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 flipH="1">
            <a:off x="3235325" y="50006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4" name="Line 30"/>
          <p:cNvSpPr>
            <a:spLocks noChangeShapeType="1"/>
          </p:cNvSpPr>
          <p:nvPr/>
        </p:nvSpPr>
        <p:spPr bwMode="auto">
          <a:xfrm>
            <a:off x="7216775" y="5011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5" name="Line 31"/>
          <p:cNvSpPr>
            <a:spLocks noChangeShapeType="1"/>
          </p:cNvSpPr>
          <p:nvPr/>
        </p:nvSpPr>
        <p:spPr bwMode="auto">
          <a:xfrm>
            <a:off x="931863" y="262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6" name="Line 32"/>
          <p:cNvSpPr>
            <a:spLocks noChangeShapeType="1"/>
          </p:cNvSpPr>
          <p:nvPr/>
        </p:nvSpPr>
        <p:spPr bwMode="auto">
          <a:xfrm>
            <a:off x="410051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>
            <a:off x="93186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>
            <a:off x="2444750" y="2624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9" name="Text Box 35"/>
          <p:cNvSpPr txBox="1">
            <a:spLocks noChangeArrowheads="1"/>
          </p:cNvSpPr>
          <p:nvPr/>
        </p:nvSpPr>
        <p:spPr bwMode="auto">
          <a:xfrm>
            <a:off x="715963" y="3200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2084388" y="3273425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5416550" y="42814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1979613" y="2060575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(3,4)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3" name="Text Box 49"/>
          <p:cNvSpPr txBox="1">
            <a:spLocks noChangeArrowheads="1"/>
          </p:cNvSpPr>
          <p:nvPr/>
        </p:nvSpPr>
        <p:spPr bwMode="auto">
          <a:xfrm>
            <a:off x="2555875" y="9810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6" name="Text Box 52"/>
          <p:cNvSpPr txBox="1">
            <a:spLocks noChangeArrowheads="1"/>
          </p:cNvSpPr>
          <p:nvPr/>
        </p:nvSpPr>
        <p:spPr bwMode="auto">
          <a:xfrm>
            <a:off x="4575175" y="263525"/>
            <a:ext cx="4281488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แต่ไม่มี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 คู่สมรสได้เท่ากับผู้สืบสันดานชั้นบุตร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3" name="ตัวยึดหมายเลขภาพนิ่ง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2C2D-8DD6-48D2-A8B2-19641CB6D1B8}" type="slidenum">
              <a:rPr lang="th-TH" smtClean="0"/>
              <a:pPr>
                <a:defRPr/>
              </a:pPr>
              <a:t>74</a:t>
            </a:fld>
            <a:endParaRPr lang="th-TH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1422718" y="1312862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6" name="Oval 53"/>
          <p:cNvSpPr>
            <a:spLocks noChangeArrowheads="1"/>
          </p:cNvSpPr>
          <p:nvPr/>
        </p:nvSpPr>
        <p:spPr bwMode="auto">
          <a:xfrm>
            <a:off x="3235325" y="1284287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H="1" flipV="1">
            <a:off x="896937" y="981075"/>
            <a:ext cx="921861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337790" y="220773"/>
            <a:ext cx="1188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ตายก่อน</a:t>
            </a:r>
          </a:p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เจ้ามรดก</a:t>
            </a:r>
          </a:p>
        </p:txBody>
      </p:sp>
      <p:sp>
        <p:nvSpPr>
          <p:cNvPr id="59" name="Line 54"/>
          <p:cNvSpPr>
            <a:spLocks noChangeShapeType="1"/>
          </p:cNvSpPr>
          <p:nvPr/>
        </p:nvSpPr>
        <p:spPr bwMode="auto">
          <a:xfrm flipH="1" flipV="1">
            <a:off x="1525936" y="740578"/>
            <a:ext cx="2003647" cy="477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910843" y="396876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หนี้ร่วม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4284663" y="18864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1042988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2411413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735013" y="4857750"/>
            <a:ext cx="693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2195513" y="4797425"/>
            <a:ext cx="52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3D1E-39B7-4C67-9AD2-1B5D8310AA6D}" type="slidenum">
              <a:rPr lang="th-TH" smtClean="0"/>
              <a:pPr>
                <a:defRPr/>
              </a:pPr>
              <a:t>75</a:t>
            </a:fld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372224" y="432209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หนี้ส่วนตัว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27088" y="448902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หนี้ส่วนตัว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7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616325" y="341630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276600" y="1341438"/>
            <a:ext cx="65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243388" y="4713288"/>
            <a:ext cx="693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713538" y="4651375"/>
            <a:ext cx="52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771775" y="5661025"/>
            <a:ext cx="44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ก.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356100" y="5661025"/>
            <a:ext cx="43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ข.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6732588" y="5661025"/>
            <a:ext cx="449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ค.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459788" y="5734050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ง.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6477000" y="341630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V="1">
            <a:off x="2268538" y="16287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2803525" y="1616075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4911725" y="37766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5684838" y="37766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4605338" y="4352925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3740150" y="5000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3019425" y="5505450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3019425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>
            <a:off x="4603750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>
            <a:off x="7762875" y="5064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7034213" y="5516563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700087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865822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>
            <a:off x="4603750" y="4352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7000875" y="4364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8061325" y="4713288"/>
            <a:ext cx="119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ลูกสะใภ้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2082800" y="4713288"/>
            <a:ext cx="1090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ลูกเขย 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 flipH="1">
            <a:off x="3235325" y="50006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4" name="Line 30"/>
          <p:cNvSpPr>
            <a:spLocks noChangeShapeType="1"/>
          </p:cNvSpPr>
          <p:nvPr/>
        </p:nvSpPr>
        <p:spPr bwMode="auto">
          <a:xfrm>
            <a:off x="7216775" y="5011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5" name="Line 31"/>
          <p:cNvSpPr>
            <a:spLocks noChangeShapeType="1"/>
          </p:cNvSpPr>
          <p:nvPr/>
        </p:nvSpPr>
        <p:spPr bwMode="auto">
          <a:xfrm>
            <a:off x="931863" y="262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6" name="Line 32"/>
          <p:cNvSpPr>
            <a:spLocks noChangeShapeType="1"/>
          </p:cNvSpPr>
          <p:nvPr/>
        </p:nvSpPr>
        <p:spPr bwMode="auto">
          <a:xfrm>
            <a:off x="410051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>
            <a:off x="93186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>
            <a:off x="2444750" y="2624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99" name="Text Box 35"/>
          <p:cNvSpPr txBox="1">
            <a:spLocks noChangeArrowheads="1"/>
          </p:cNvSpPr>
          <p:nvPr/>
        </p:nvSpPr>
        <p:spPr bwMode="auto">
          <a:xfrm>
            <a:off x="715963" y="3200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2084388" y="3273425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5416550" y="42814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1979613" y="2060575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(3,4)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3" name="Text Box 49"/>
          <p:cNvSpPr txBox="1">
            <a:spLocks noChangeArrowheads="1"/>
          </p:cNvSpPr>
          <p:nvPr/>
        </p:nvSpPr>
        <p:spPr bwMode="auto">
          <a:xfrm>
            <a:off x="2555875" y="9810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9316" name="Text Box 52"/>
          <p:cNvSpPr txBox="1">
            <a:spLocks noChangeArrowheads="1"/>
          </p:cNvSpPr>
          <p:nvPr/>
        </p:nvSpPr>
        <p:spPr bwMode="auto">
          <a:xfrm>
            <a:off x="4575175" y="263525"/>
            <a:ext cx="4281488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และ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 คู่สมรสได้เท่ากับผู้สืบสันดานชั้นบุตร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3" name="ตัวยึดหมายเลขภาพนิ่ง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2C2D-8DD6-48D2-A8B2-19641CB6D1B8}" type="slidenum">
              <a:rPr lang="th-TH" smtClean="0"/>
              <a:pPr>
                <a:defRPr/>
              </a:pPr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47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4284663" y="476250"/>
            <a:ext cx="0" cy="37449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1042988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1763713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2484438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124075" y="4724400"/>
            <a:ext cx="969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11188" y="4764088"/>
            <a:ext cx="630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455738" y="4764088"/>
            <a:ext cx="48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3348038" y="3789363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4067175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132138" y="4724400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779838" y="4797425"/>
            <a:ext cx="91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18639-141D-4CC9-952A-2D0FEC3FB1FD}" type="slidenum">
              <a:rPr lang="th-TH" smtClean="0"/>
              <a:pPr>
                <a:defRPr/>
              </a:pPr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2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3616325" y="341630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276600" y="1341438"/>
            <a:ext cx="65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243388" y="4713288"/>
            <a:ext cx="693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6713538" y="4651375"/>
            <a:ext cx="52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751138" y="5657874"/>
            <a:ext cx="44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ก.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4335463" y="5649913"/>
            <a:ext cx="438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ข.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732588" y="5734050"/>
            <a:ext cx="449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ค.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8388350" y="5734050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ง.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6477000" y="341630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V="1">
            <a:off x="2268538" y="16287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2803525" y="1616075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4911725" y="37766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>
            <a:off x="5684838" y="37766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>
            <a:off x="4605338" y="4352925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3740150" y="5000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3019425" y="5505450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3019425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4603750" y="550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>
            <a:off x="7762875" y="5064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>
            <a:off x="7034213" y="5516563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700087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>
            <a:off x="8658225" y="5516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4603750" y="4352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6" name="Line 26"/>
          <p:cNvSpPr>
            <a:spLocks noChangeShapeType="1"/>
          </p:cNvSpPr>
          <p:nvPr/>
        </p:nvSpPr>
        <p:spPr bwMode="auto">
          <a:xfrm>
            <a:off x="7000875" y="4364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8061325" y="4713288"/>
            <a:ext cx="119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ลูกสะใภ้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2082800" y="4713288"/>
            <a:ext cx="101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Browallia New" pitchFamily="34" charset="-34"/>
                <a:cs typeface="Browallia New" pitchFamily="34" charset="-34"/>
              </a:rPr>
              <a:t>ลูกเขย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389" name="Line 29"/>
          <p:cNvSpPr>
            <a:spLocks noChangeShapeType="1"/>
          </p:cNvSpPr>
          <p:nvPr/>
        </p:nvSpPr>
        <p:spPr bwMode="auto">
          <a:xfrm flipH="1">
            <a:off x="3235325" y="50006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7216775" y="5011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1" name="Line 31"/>
          <p:cNvSpPr>
            <a:spLocks noChangeShapeType="1"/>
          </p:cNvSpPr>
          <p:nvPr/>
        </p:nvSpPr>
        <p:spPr bwMode="auto">
          <a:xfrm>
            <a:off x="931863" y="262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2" name="Line 32"/>
          <p:cNvSpPr>
            <a:spLocks noChangeShapeType="1"/>
          </p:cNvSpPr>
          <p:nvPr/>
        </p:nvSpPr>
        <p:spPr bwMode="auto">
          <a:xfrm>
            <a:off x="410051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3" name="Line 33"/>
          <p:cNvSpPr>
            <a:spLocks noChangeShapeType="1"/>
          </p:cNvSpPr>
          <p:nvPr/>
        </p:nvSpPr>
        <p:spPr bwMode="auto">
          <a:xfrm>
            <a:off x="93186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>
            <a:off x="2444750" y="2624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5" name="Text Box 35"/>
          <p:cNvSpPr txBox="1">
            <a:spLocks noChangeArrowheads="1"/>
          </p:cNvSpPr>
          <p:nvPr/>
        </p:nvSpPr>
        <p:spPr bwMode="auto">
          <a:xfrm>
            <a:off x="715963" y="3200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43396" name="Text Box 36"/>
          <p:cNvSpPr txBox="1">
            <a:spLocks noChangeArrowheads="1"/>
          </p:cNvSpPr>
          <p:nvPr/>
        </p:nvSpPr>
        <p:spPr bwMode="auto">
          <a:xfrm>
            <a:off x="2084388" y="3273425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43407" name="Text Box 47"/>
          <p:cNvSpPr txBox="1">
            <a:spLocks noChangeArrowheads="1"/>
          </p:cNvSpPr>
          <p:nvPr/>
        </p:nvSpPr>
        <p:spPr bwMode="auto">
          <a:xfrm>
            <a:off x="5416550" y="42814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1)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408" name="Text Box 48"/>
          <p:cNvSpPr txBox="1">
            <a:spLocks noChangeArrowheads="1"/>
          </p:cNvSpPr>
          <p:nvPr/>
        </p:nvSpPr>
        <p:spPr bwMode="auto">
          <a:xfrm>
            <a:off x="1979613" y="2060575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(3,4)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409" name="Text Box 49"/>
          <p:cNvSpPr txBox="1">
            <a:spLocks noChangeArrowheads="1"/>
          </p:cNvSpPr>
          <p:nvPr/>
        </p:nvSpPr>
        <p:spPr bwMode="auto">
          <a:xfrm>
            <a:off x="2555875" y="9810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413" name="Oval 53"/>
          <p:cNvSpPr>
            <a:spLocks noChangeArrowheads="1"/>
          </p:cNvSpPr>
          <p:nvPr/>
        </p:nvSpPr>
        <p:spPr bwMode="auto">
          <a:xfrm>
            <a:off x="4211638" y="4724400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V="1">
            <a:off x="4932363" y="3429000"/>
            <a:ext cx="503237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5003800" y="2492375"/>
            <a:ext cx="1188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ตายก่อน</a:t>
            </a:r>
          </a:p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เจ้ามรดก</a:t>
            </a:r>
          </a:p>
        </p:txBody>
      </p:sp>
      <p:sp>
        <p:nvSpPr>
          <p:cNvPr id="57" name="ตัวยึดหมายเลขภาพนิ่ง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5F7E1-A0A4-48B4-ADB9-6C718F17E5E6}" type="slidenum">
              <a:rPr lang="th-TH" smtClean="0"/>
              <a:pPr>
                <a:defRPr/>
              </a:pPr>
              <a:t>78</a:t>
            </a:fld>
            <a:endParaRPr lang="th-TH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4572000" y="100370"/>
            <a:ext cx="4281488" cy="160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และ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คู่สมรสได้ส่วนแบ่งเท่ากับทายาทชั้นบุตร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1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4284663" y="476250"/>
            <a:ext cx="0" cy="37449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1042988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1763713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2484438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124075" y="4724400"/>
            <a:ext cx="969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11188" y="4764088"/>
            <a:ext cx="630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แดง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455738" y="4764088"/>
            <a:ext cx="48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ดำ</a:t>
            </a: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3348038" y="3789363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4067175" y="3716338"/>
            <a:ext cx="0" cy="7207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132138" y="4724400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3779838" y="4797425"/>
            <a:ext cx="91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H="1">
            <a:off x="395288" y="5157788"/>
            <a:ext cx="4318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971550" y="5157788"/>
            <a:ext cx="2873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179388" y="5805488"/>
            <a:ext cx="368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ก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1042988" y="5876925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ข</a:t>
            </a:r>
          </a:p>
        </p:txBody>
      </p:sp>
      <p:sp>
        <p:nvSpPr>
          <p:cNvPr id="21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28315-8058-4A31-858F-556E78409B8B}" type="slidenum">
              <a:rPr lang="th-TH" smtClean="0"/>
              <a:pPr>
                <a:defRPr/>
              </a:pPr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3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3" y="4401108"/>
            <a:ext cx="2157214" cy="21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2" name="Picture 4" descr="ผลการค้นหารูปภาพสำหรับ widing ic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75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189" y="2564904"/>
            <a:ext cx="2315508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1865535" cy="1624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265" y="496884"/>
            <a:ext cx="1865535" cy="1624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464" y="2372687"/>
            <a:ext cx="1553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สินส่วนตัว </a:t>
            </a:r>
          </a:p>
          <a:p>
            <a:r>
              <a:rPr lang="th-TH" sz="3600" dirty="0" smtClean="0"/>
              <a:t>หนี้ส่วนตัว</a:t>
            </a:r>
            <a:endParaRPr lang="th-TH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33170" y="2372686"/>
            <a:ext cx="1553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สินส่วนตัว </a:t>
            </a:r>
          </a:p>
          <a:p>
            <a:r>
              <a:rPr lang="th-TH" sz="3600" dirty="0" smtClean="0"/>
              <a:t>หนี้ส่วนตัว</a:t>
            </a:r>
            <a:endParaRPr lang="th-TH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4765379"/>
            <a:ext cx="1369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สินสมรส </a:t>
            </a:r>
          </a:p>
          <a:p>
            <a:r>
              <a:rPr lang="th-TH" sz="3600" dirty="0" smtClean="0"/>
              <a:t>หนี้ร่วม</a:t>
            </a:r>
            <a:endParaRPr lang="th-TH" sz="36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71033" y="2415940"/>
            <a:ext cx="1" cy="397569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99592" y="3789040"/>
            <a:ext cx="395283" cy="1576503"/>
          </a:xfrm>
          <a:prstGeom prst="straightConnector1">
            <a:avLst/>
          </a:prstGeom>
          <a:ln w="571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45047" y="4581128"/>
            <a:ext cx="1332173" cy="898587"/>
          </a:xfrm>
          <a:prstGeom prst="straightConnector1">
            <a:avLst/>
          </a:prstGeom>
          <a:ln w="571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665236" y="3789040"/>
            <a:ext cx="3299252" cy="138499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มาตรา ๑๕๓๓  เมื่อหย่า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กัน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แบ่งสินสมรสให้ชาย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หญิง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ได้ส่วนเท่ากัน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4847" y="5413449"/>
            <a:ext cx="3628752" cy="138499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800" dirty="0"/>
              <a:t>มาตรา ๑๕๓๕  เมื่อการสมรส</a:t>
            </a:r>
            <a:r>
              <a:rPr lang="th-TH" sz="2800" dirty="0" smtClean="0"/>
              <a:t>สิ้น</a:t>
            </a:r>
          </a:p>
          <a:p>
            <a:r>
              <a:rPr lang="th-TH" sz="2800" dirty="0" smtClean="0"/>
              <a:t>สุด</a:t>
            </a:r>
            <a:r>
              <a:rPr lang="th-TH" sz="2800" dirty="0"/>
              <a:t>ลง ให้แบ่งความรับผิดในหนี้</a:t>
            </a:r>
            <a:r>
              <a:rPr lang="th-TH" sz="2800" dirty="0" smtClean="0"/>
              <a:t>ที่</a:t>
            </a:r>
          </a:p>
          <a:p>
            <a:r>
              <a:rPr lang="th-TH" sz="2800" dirty="0" smtClean="0"/>
              <a:t>จะต้อง</a:t>
            </a:r>
            <a:r>
              <a:rPr lang="th-TH" sz="2800" dirty="0"/>
              <a:t>รับผิดด้วยกันตามส่วนเท่ากัน</a:t>
            </a:r>
          </a:p>
        </p:txBody>
      </p:sp>
    </p:spTree>
    <p:extLst>
      <p:ext uri="{BB962C8B-B14F-4D97-AF65-F5344CB8AC3E}">
        <p14:creationId xmlns:p14="http://schemas.microsoft.com/office/powerpoint/2010/main" val="132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540750" cy="4498975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 eaLnBrk="1" hangingPunct="1"/>
            <a:endParaRPr lang="en-US" sz="3200" b="1" dirty="0" smtClean="0">
              <a:latin typeface="Browallia New" pitchFamily="34" charset="-34"/>
            </a:endParaRPr>
          </a:p>
          <a:p>
            <a:pPr lvl="1" eaLnBrk="1" hangingPunct="1"/>
            <a:r>
              <a:rPr lang="en-US" sz="3200" b="1" dirty="0" smtClean="0">
                <a:latin typeface="Browallia New" pitchFamily="34" charset="-34"/>
              </a:rPr>
              <a:t>2.  </a:t>
            </a:r>
            <a:r>
              <a:rPr lang="th-TH" sz="3200" b="1" dirty="0" smtClean="0">
                <a:latin typeface="Browallia New" pitchFamily="34" charset="-34"/>
              </a:rPr>
              <a:t>ถ้าเจ้ามรดกมีทายาท ตาม ม.</a:t>
            </a:r>
            <a:r>
              <a:rPr lang="en-US" sz="3200" b="1" dirty="0" smtClean="0">
                <a:latin typeface="Browallia New" pitchFamily="34" charset="-34"/>
              </a:rPr>
              <a:t>1629 (2) </a:t>
            </a:r>
            <a:r>
              <a:rPr lang="th-TH" sz="3200" b="1" dirty="0" smtClean="0">
                <a:latin typeface="Browallia New" pitchFamily="34" charset="-34"/>
              </a:rPr>
              <a:t> ซึ่งยังมีชีวิตอยู่ หรือ</a:t>
            </a: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เจ้ามรดกมีทายาทตาม ม.</a:t>
            </a:r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</a:rPr>
              <a:t>1629(3) </a:t>
            </a: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หรือมีผู้รับมรดกแทนที่ </a:t>
            </a:r>
            <a:r>
              <a:rPr lang="th-TH" sz="3200" b="1" u="sng" dirty="0" smtClean="0">
                <a:solidFill>
                  <a:srgbClr val="FF0000"/>
                </a:solidFill>
                <a:latin typeface="Browallia New" pitchFamily="34" charset="-34"/>
              </a:rPr>
              <a:t>คู่สมรสมีสิทธิได้รับมรดกกึ่งหนึ่ง</a:t>
            </a:r>
          </a:p>
          <a:p>
            <a:pPr lvl="2" eaLnBrk="1" hangingPunct="1"/>
            <a:r>
              <a:rPr lang="th-TH" sz="2800" b="1" dirty="0" smtClean="0">
                <a:latin typeface="Browallia New" pitchFamily="34" charset="-34"/>
              </a:rPr>
              <a:t>ต้องไม่มี ม.</a:t>
            </a:r>
            <a:r>
              <a:rPr lang="en-US" sz="2800" b="1" dirty="0" smtClean="0">
                <a:latin typeface="Browallia New" pitchFamily="34" charset="-34"/>
              </a:rPr>
              <a:t>1629 (1) </a:t>
            </a:r>
            <a:r>
              <a:rPr lang="th-TH" sz="2800" b="1" dirty="0" smtClean="0">
                <a:latin typeface="Browallia New" pitchFamily="34" charset="-34"/>
              </a:rPr>
              <a:t>หรือผู้รับมรดกแทนที่ไม่ขาดสาย</a:t>
            </a:r>
          </a:p>
          <a:p>
            <a:pPr eaLnBrk="1" hangingPunct="1"/>
            <a:endParaRPr lang="en-US" sz="3600" b="1" dirty="0" smtClean="0">
              <a:latin typeface="Browallia New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A6E90-181C-4E3B-870D-C795BF14858D}" type="slidenum">
              <a:rPr lang="th-TH" smtClean="0"/>
              <a:pPr>
                <a:defRPr/>
              </a:pPr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616325" y="341630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276600" y="1341438"/>
            <a:ext cx="65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331913" y="1341438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477000" y="341630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flipV="1">
            <a:off x="2268538" y="16287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2803525" y="1616075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4911725" y="37766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931863" y="262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410051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931863" y="2624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2444750" y="2624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715963" y="3200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2084388" y="3273425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3400425" y="288925"/>
            <a:ext cx="35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5919788" y="360363"/>
            <a:ext cx="471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3419475" y="9810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3419475" y="981075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3779838" y="54927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4932363" y="5492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5056188" y="1368425"/>
            <a:ext cx="896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6784975" y="1296988"/>
            <a:ext cx="847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>
            <a:off x="5364163" y="981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6877050" y="9810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1979613" y="2060575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(3,4)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2555875" y="9810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>
            <a:off x="4716463" y="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5940425" y="908050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2555776" y="5373216"/>
            <a:ext cx="417842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เจ้ามรดกไม่มี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  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แต่มี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2)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0" name="ตัวยึดหมายเลขภาพนิ่ง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5DD3F-13F3-4A94-B112-7F971C3245CB}" type="slidenum">
              <a:rPr lang="th-TH" smtClean="0"/>
              <a:pPr>
                <a:defRPr/>
              </a:pPr>
              <a:t>81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6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1042988" y="36449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1908175" y="36449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11188" y="4797425"/>
            <a:ext cx="72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476375" y="4797425"/>
            <a:ext cx="101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flipH="1">
            <a:off x="2555875" y="24209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387A5-AB51-4296-AA64-5F9D731E4A20}" type="slidenum">
              <a:rPr lang="th-TH" smtClean="0"/>
              <a:pPr>
                <a:defRPr/>
              </a:pPr>
              <a:t>82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3924300" y="4365625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584575" y="2290763"/>
            <a:ext cx="65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639888" y="2290763"/>
            <a:ext cx="91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784975" y="4365625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V="1">
            <a:off x="2576513" y="25781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3111500" y="2565400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5219700" y="472598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1239838" y="35734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4408488" y="35734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1239838" y="35734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2752725" y="35734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023938" y="41497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392363" y="4222750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3708400" y="1238250"/>
            <a:ext cx="35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6227763" y="1309688"/>
            <a:ext cx="471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>
            <a:off x="3727450" y="1930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3727450" y="1930400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>
            <a:off x="4087813" y="14986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5240338" y="1498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5364163" y="2317750"/>
            <a:ext cx="896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7092950" y="2246313"/>
            <a:ext cx="847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>
            <a:off x="5672138" y="1930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>
            <a:off x="7185025" y="1930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2287588" y="3009900"/>
            <a:ext cx="513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3)</a:t>
            </a:r>
            <a:endParaRPr lang="th-TH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2863850" y="1930400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024438" y="949325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6248400" y="18573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V="1">
            <a:off x="1566863" y="2433638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 flipV="1">
            <a:off x="3584575" y="2362200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275331" y="260350"/>
            <a:ext cx="458470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เจ้ามรดกไม่มี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และ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แต่</a:t>
            </a: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มี 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3)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ตัวยึดหมายเลขภาพนิ่ง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0CBC3-3B75-4F40-B6FD-2EC6CE51E1D1}" type="slidenum">
              <a:rPr lang="th-TH" smtClean="0"/>
              <a:pPr>
                <a:defRPr/>
              </a:pPr>
              <a:t>83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2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1042988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1547813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395288" y="4724400"/>
            <a:ext cx="388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1258888" y="4724400"/>
            <a:ext cx="71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 flipH="1">
            <a:off x="2339975" y="2276475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D5B03-1B18-49DD-899E-2FB1439F60DA}" type="slidenum">
              <a:rPr lang="th-TH" smtClean="0"/>
              <a:pPr>
                <a:defRPr/>
              </a:pPr>
              <a:t>84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2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4211638" y="3789363"/>
            <a:ext cx="132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871913" y="1714500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927225" y="17145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7072313" y="3789363"/>
            <a:ext cx="1082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V="1">
            <a:off x="2863850" y="2001838"/>
            <a:ext cx="982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3398838" y="1989138"/>
            <a:ext cx="1587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5507038" y="4149725"/>
            <a:ext cx="15890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1527175" y="2997200"/>
            <a:ext cx="33289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4695825" y="2997200"/>
            <a:ext cx="1588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1527175" y="2997200"/>
            <a:ext cx="1588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3040063" y="2997200"/>
            <a:ext cx="1587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311275" y="35734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พี่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2679700" y="3646488"/>
            <a:ext cx="644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น้อง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3995738" y="66198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6515100" y="733425"/>
            <a:ext cx="47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>
            <a:off x="4014788" y="1354138"/>
            <a:ext cx="1587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>
            <a:off x="4014788" y="1354138"/>
            <a:ext cx="3632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4375150" y="922338"/>
            <a:ext cx="2270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>
            <a:off x="5527675" y="922338"/>
            <a:ext cx="1588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5651500" y="1741488"/>
            <a:ext cx="896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7380288" y="1670050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>
            <a:off x="5959475" y="1354138"/>
            <a:ext cx="1588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>
            <a:off x="7472363" y="1354138"/>
            <a:ext cx="1587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2574925" y="2433638"/>
            <a:ext cx="730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(3,4)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3151188" y="1354138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5311775" y="373063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6535738" y="1281113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0561" name="Line 33"/>
          <p:cNvSpPr>
            <a:spLocks noChangeShapeType="1"/>
          </p:cNvSpPr>
          <p:nvPr/>
        </p:nvSpPr>
        <p:spPr bwMode="auto">
          <a:xfrm>
            <a:off x="1495425" y="4089400"/>
            <a:ext cx="1588" cy="80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006725" y="4017963"/>
            <a:ext cx="1588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1114425" y="5126038"/>
            <a:ext cx="822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หลาน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2719388" y="5097463"/>
            <a:ext cx="822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หลาน</a:t>
            </a:r>
          </a:p>
        </p:txBody>
      </p:sp>
      <p:sp>
        <p:nvSpPr>
          <p:cNvPr id="150565" name="Text Box 37"/>
          <p:cNvSpPr txBox="1">
            <a:spLocks noChangeArrowheads="1"/>
          </p:cNvSpPr>
          <p:nvPr/>
        </p:nvSpPr>
        <p:spPr bwMode="auto">
          <a:xfrm>
            <a:off x="3923928" y="4941168"/>
            <a:ext cx="5040560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เจ้ามรดกไม่มี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ทายาท (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),(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 และ </a:t>
            </a:r>
            <a:r>
              <a:rPr lang="th-TH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b="1" dirty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แต่ (</a:t>
            </a:r>
            <a:r>
              <a:rPr lang="en-US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b="1" dirty="0" smtClean="0">
                <a:solidFill>
                  <a:srgbClr val="A50021"/>
                </a:solidFill>
                <a:latin typeface="Browallia New" pitchFamily="34" charset="-34"/>
                <a:cs typeface="Browallia New" pitchFamily="34" charset="-34"/>
              </a:rPr>
              <a:t>) มีผู้สืบสันดาน </a:t>
            </a:r>
            <a:endParaRPr lang="th-TH" b="1" dirty="0">
              <a:solidFill>
                <a:srgbClr val="A5002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8" name="ตัวยึดหมายเลขภาพนิ่ง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0D5E8-A7AA-44BA-B505-E320DBA4DAB9}" type="slidenum">
              <a:rPr lang="th-TH" smtClean="0"/>
              <a:pPr>
                <a:defRPr/>
              </a:pPr>
              <a:t>85</a:t>
            </a:fld>
            <a:endParaRPr lang="th-TH"/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1173798" y="3501231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H="1" flipV="1">
            <a:off x="683567" y="2941638"/>
            <a:ext cx="799919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320773" y="1926181"/>
            <a:ext cx="1188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ตายก่อน</a:t>
            </a:r>
          </a:p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</a:rPr>
              <a:t>เจ้ามรดก</a:t>
            </a: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flipH="1" flipV="1">
            <a:off x="1483486" y="2723355"/>
            <a:ext cx="1359725" cy="786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2643982" y="3573462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" name="Oval 53"/>
          <p:cNvSpPr>
            <a:spLocks noChangeArrowheads="1"/>
          </p:cNvSpPr>
          <p:nvPr/>
        </p:nvSpPr>
        <p:spPr bwMode="auto">
          <a:xfrm>
            <a:off x="1927225" y="1694928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1" name="Oval 53"/>
          <p:cNvSpPr>
            <a:spLocks noChangeArrowheads="1"/>
          </p:cNvSpPr>
          <p:nvPr/>
        </p:nvSpPr>
        <p:spPr bwMode="auto">
          <a:xfrm>
            <a:off x="3733801" y="1694927"/>
            <a:ext cx="79216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H="1">
            <a:off x="1705355" y="2189163"/>
            <a:ext cx="2290382" cy="193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H="1">
            <a:off x="1311274" y="1860549"/>
            <a:ext cx="524421" cy="542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1042988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1547813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95288" y="4724400"/>
            <a:ext cx="91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หลาน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1258888" y="4724400"/>
            <a:ext cx="91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หลาน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H="1">
            <a:off x="2555875" y="22050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13698-CC9E-4366-A918-7C8ECDD99E08}" type="slidenum">
              <a:rPr lang="th-TH" smtClean="0"/>
              <a:pPr>
                <a:defRPr/>
              </a:pPr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12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eaLnBrk="1" hangingPunct="1"/>
            <a:endParaRPr lang="en-US" sz="3200" b="1" dirty="0" smtClean="0">
              <a:latin typeface="Browallia New" pitchFamily="34" charset="-34"/>
            </a:endParaRPr>
          </a:p>
          <a:p>
            <a:pPr lvl="1" eaLnBrk="1" hangingPunct="1"/>
            <a:r>
              <a:rPr lang="en-US" sz="3200" b="1" dirty="0" smtClean="0">
                <a:latin typeface="Browallia New" pitchFamily="34" charset="-34"/>
              </a:rPr>
              <a:t>3.  </a:t>
            </a:r>
            <a:r>
              <a:rPr lang="th-TH" sz="3200" b="1" dirty="0" smtClean="0">
                <a:latin typeface="Browallia New" pitchFamily="34" charset="-34"/>
              </a:rPr>
              <a:t>ถ้าเจ้ามรดกมีทายาท ตาม ม.</a:t>
            </a:r>
            <a:r>
              <a:rPr lang="en-US" sz="3200" b="1" dirty="0" smtClean="0">
                <a:latin typeface="Browallia New" pitchFamily="34" charset="-34"/>
              </a:rPr>
              <a:t>1629 (5) </a:t>
            </a:r>
            <a:r>
              <a:rPr lang="th-TH" sz="3200" b="1" dirty="0" smtClean="0">
                <a:latin typeface="Browallia New" pitchFamily="34" charset="-34"/>
              </a:rPr>
              <a:t> ซึ่งยังมีชีวิตอยู่ หรือ</a:t>
            </a: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เจ้ามรดกมีทายาทตาม ม.</a:t>
            </a:r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</a:rPr>
              <a:t>1629(4)</a:t>
            </a: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 หรือ (</a:t>
            </a:r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</a:rPr>
              <a:t>6) </a:t>
            </a:r>
            <a:r>
              <a:rPr lang="th-TH" sz="3200" b="1" dirty="0" smtClean="0">
                <a:solidFill>
                  <a:srgbClr val="0000FF"/>
                </a:solidFill>
                <a:latin typeface="Browallia New" pitchFamily="34" charset="-34"/>
              </a:rPr>
              <a:t>ซึ่งยังคงมีชีวิตอยู่ หรือมีผู้รับมรดกแทนที่ </a:t>
            </a:r>
            <a:r>
              <a:rPr lang="th-TH" sz="3200" b="1" u="sng" dirty="0" smtClean="0">
                <a:solidFill>
                  <a:srgbClr val="FF0000"/>
                </a:solidFill>
                <a:latin typeface="Browallia New" pitchFamily="34" charset="-34"/>
              </a:rPr>
              <a:t>คู่สมรสมีสิทธิได้รับมรดกสองส่วนในสาม</a:t>
            </a:r>
          </a:p>
          <a:p>
            <a:pPr lvl="1" eaLnBrk="1" hangingPunct="1"/>
            <a:endParaRPr lang="th-TH" sz="3200" b="1" dirty="0" smtClean="0">
              <a:latin typeface="Browallia New" pitchFamily="34" charset="-34"/>
            </a:endParaRPr>
          </a:p>
          <a:p>
            <a:pPr lvl="2" eaLnBrk="1" hangingPunct="1"/>
            <a:r>
              <a:rPr lang="th-TH" sz="3200" b="1" dirty="0" smtClean="0">
                <a:latin typeface="Browallia New" pitchFamily="34" charset="-34"/>
              </a:rPr>
              <a:t>เจ้ามรดกต้องไม่มีทายาทตาม ม.</a:t>
            </a:r>
            <a:r>
              <a:rPr lang="en-US" sz="3200" b="1" dirty="0" smtClean="0">
                <a:latin typeface="Browallia New" pitchFamily="34" charset="-34"/>
              </a:rPr>
              <a:t>1629(1)-(3)</a:t>
            </a:r>
            <a:endParaRPr lang="th-TH" sz="3200" b="1" dirty="0" smtClean="0">
              <a:latin typeface="Browallia New" pitchFamily="34" charset="-34"/>
            </a:endParaRPr>
          </a:p>
          <a:p>
            <a:pPr lvl="1" eaLnBrk="1" hangingPunct="1">
              <a:buFontTx/>
              <a:buNone/>
            </a:pPr>
            <a:endParaRPr lang="th-TH" sz="3200" b="1" dirty="0" smtClean="0">
              <a:latin typeface="Browallia New" pitchFamily="34" charset="-34"/>
            </a:endParaRPr>
          </a:p>
          <a:p>
            <a:pPr eaLnBrk="1" hangingPunct="1"/>
            <a:endParaRPr lang="en-US" sz="3600" b="1" dirty="0" smtClean="0">
              <a:latin typeface="Browallia New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E0381-1DC0-480E-996B-4614AC31047D}" type="slidenum">
              <a:rPr lang="th-TH" smtClean="0"/>
              <a:pPr>
                <a:defRPr/>
              </a:pPr>
              <a:t>87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2987675" y="386080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068763" y="2565400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124075" y="25654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92163" y="386080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3060700" y="285273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595688" y="2840038"/>
            <a:ext cx="15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2051050" y="41481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4192588" y="151288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6711950" y="1584325"/>
            <a:ext cx="47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4211638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4211638" y="2205038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>
            <a:off x="4572000" y="17732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5724525" y="1773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5848350" y="2592388"/>
            <a:ext cx="896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7577138" y="2520950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53617" name="Line 17"/>
          <p:cNvSpPr>
            <a:spLocks noChangeShapeType="1"/>
          </p:cNvSpPr>
          <p:nvPr/>
        </p:nvSpPr>
        <p:spPr bwMode="auto">
          <a:xfrm>
            <a:off x="6156325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8" name="Line 18"/>
          <p:cNvSpPr>
            <a:spLocks noChangeShapeType="1"/>
          </p:cNvSpPr>
          <p:nvPr/>
        </p:nvSpPr>
        <p:spPr bwMode="auto">
          <a:xfrm>
            <a:off x="7669213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3348038" y="2205038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5508625" y="1223963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6732588" y="2132013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3622" name="Line 22"/>
          <p:cNvSpPr>
            <a:spLocks noChangeShapeType="1"/>
          </p:cNvSpPr>
          <p:nvPr/>
        </p:nvSpPr>
        <p:spPr bwMode="auto">
          <a:xfrm flipV="1">
            <a:off x="2051050" y="2708275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3" name="Line 23"/>
          <p:cNvSpPr>
            <a:spLocks noChangeShapeType="1"/>
          </p:cNvSpPr>
          <p:nvPr/>
        </p:nvSpPr>
        <p:spPr bwMode="auto">
          <a:xfrm flipV="1">
            <a:off x="4068763" y="2636838"/>
            <a:ext cx="5746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4" name="Line 24"/>
          <p:cNvSpPr>
            <a:spLocks noChangeShapeType="1"/>
          </p:cNvSpPr>
          <p:nvPr/>
        </p:nvSpPr>
        <p:spPr bwMode="auto">
          <a:xfrm>
            <a:off x="2484438" y="19891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5" name="Text Box 27"/>
          <p:cNvSpPr txBox="1">
            <a:spLocks noChangeArrowheads="1"/>
          </p:cNvSpPr>
          <p:nvPr/>
        </p:nvSpPr>
        <p:spPr bwMode="auto">
          <a:xfrm>
            <a:off x="971550" y="1571625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>
                <a:cs typeface="Browallia New" pitchFamily="34" charset="-34"/>
              </a:rPr>
              <a:t>ตา</a:t>
            </a:r>
            <a:endParaRPr lang="en-US" sz="3600" b="1">
              <a:cs typeface="Browallia New" pitchFamily="34" charset="-34"/>
            </a:endParaRPr>
          </a:p>
        </p:txBody>
      </p:sp>
      <p:sp>
        <p:nvSpPr>
          <p:cNvPr id="153626" name="Line 28"/>
          <p:cNvSpPr>
            <a:spLocks noChangeShapeType="1"/>
          </p:cNvSpPr>
          <p:nvPr/>
        </p:nvSpPr>
        <p:spPr bwMode="auto">
          <a:xfrm>
            <a:off x="1476375" y="1916113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7" name="Text Box 29"/>
          <p:cNvSpPr txBox="1">
            <a:spLocks noChangeArrowheads="1"/>
          </p:cNvSpPr>
          <p:nvPr/>
        </p:nvSpPr>
        <p:spPr bwMode="auto">
          <a:xfrm>
            <a:off x="3059113" y="1643063"/>
            <a:ext cx="754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>
                <a:cs typeface="Browallia New" pitchFamily="34" charset="-34"/>
              </a:rPr>
              <a:t>ยาย</a:t>
            </a:r>
            <a:endParaRPr lang="en-US" sz="3600" b="1">
              <a:cs typeface="Browallia New" pitchFamily="34" charset="-34"/>
            </a:endParaRPr>
          </a:p>
        </p:txBody>
      </p:sp>
      <p:sp>
        <p:nvSpPr>
          <p:cNvPr id="28" name="ตัวยึดหมายเลขภาพนิ่ง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2B7B9-8F8B-437B-B79D-B033F7E49C0B}" type="slidenum">
              <a:rPr lang="th-TH" smtClean="0"/>
              <a:pPr>
                <a:defRPr/>
              </a:pPr>
              <a:t>88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7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1042988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547813" y="36449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250825" y="45085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468313" y="4508500"/>
            <a:ext cx="51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H="1">
            <a:off x="1835150" y="24209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804863" y="4508500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cs typeface="Browallia New" pitchFamily="34" charset="-34"/>
              </a:rPr>
              <a:t>ตา</a:t>
            </a:r>
            <a:endParaRPr lang="en-US" sz="3200" b="1">
              <a:cs typeface="Browallia New" pitchFamily="34" charset="-34"/>
            </a:endParaRP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1187450" y="4508500"/>
            <a:ext cx="690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cs typeface="Browallia New" pitchFamily="34" charset="-34"/>
              </a:rPr>
              <a:t>ยาย</a:t>
            </a:r>
            <a:endParaRPr lang="en-US" sz="3200" b="1">
              <a:cs typeface="Browallia New" pitchFamily="34" charset="-34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F4C0-75D1-48B6-BE65-B03B1B363654}" type="slidenum">
              <a:rPr lang="th-TH" smtClean="0"/>
              <a:pPr>
                <a:defRPr/>
              </a:pPr>
              <a:t>89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95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2204864"/>
            <a:ext cx="4104456" cy="194421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/>
              <a:t>กองมรดก กรณีเจ้ามรดกที่มีคู่สมรส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2464918"/>
            <a:ext cx="21602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563888" y="2464918"/>
            <a:ext cx="21602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สินสมรส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55576" y="3257006"/>
            <a:ext cx="21602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หนี้ส่วนตัว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516216" y="2464918"/>
            <a:ext cx="21602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สินส่วนตัว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516216" y="3284984"/>
            <a:ext cx="21602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หนี้ส่วนตัว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563888" y="3260711"/>
            <a:ext cx="21602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หนี้ร่วม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633662"/>
            <a:ext cx="0" cy="265943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4699010"/>
            <a:ext cx="78488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กองมรดก </a:t>
            </a:r>
            <a:r>
              <a:rPr lang="en-US" sz="2400" dirty="0" smtClean="0"/>
              <a:t>=        </a:t>
            </a:r>
            <a:r>
              <a:rPr lang="th-TH" sz="2400" dirty="0" smtClean="0"/>
              <a:t>ทรัพย์มรดก </a:t>
            </a: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th-TH" sz="2400" dirty="0" smtClean="0"/>
              <a:t>และ </a:t>
            </a:r>
            <a:r>
              <a:rPr lang="en-US" sz="2400" dirty="0" smtClean="0"/>
              <a:t>            </a:t>
            </a:r>
            <a:r>
              <a:rPr lang="th-TH" sz="2400" dirty="0" smtClean="0"/>
              <a:t>                              หนี้สิน</a:t>
            </a:r>
          </a:p>
          <a:p>
            <a:pPr algn="ctr"/>
            <a:r>
              <a:rPr lang="th-TH" sz="2400" dirty="0" smtClean="0"/>
              <a:t>กองมรดก </a:t>
            </a:r>
            <a:r>
              <a:rPr lang="en-US" sz="2400" dirty="0" smtClean="0"/>
              <a:t>= </a:t>
            </a:r>
            <a:r>
              <a:rPr lang="th-TH" sz="2400" dirty="0" smtClean="0"/>
              <a:t>สินส่วนตัว </a:t>
            </a:r>
            <a:r>
              <a:rPr lang="en-US" sz="2400" dirty="0" smtClean="0"/>
              <a:t>+ </a:t>
            </a:r>
            <a:r>
              <a:rPr lang="th-TH" sz="2400" u="sng" dirty="0" smtClean="0"/>
              <a:t>สินสมรส</a:t>
            </a:r>
            <a:r>
              <a:rPr lang="en-US" sz="2400" dirty="0"/>
              <a:t> </a:t>
            </a:r>
            <a:r>
              <a:rPr lang="th-TH" sz="2400" dirty="0"/>
              <a:t> </a:t>
            </a:r>
            <a:r>
              <a:rPr lang="th-TH" sz="2400" dirty="0" smtClean="0"/>
              <a:t> และ </a:t>
            </a:r>
            <a:r>
              <a:rPr lang="en-US" sz="2400" dirty="0" smtClean="0"/>
              <a:t>   </a:t>
            </a:r>
            <a:r>
              <a:rPr lang="th-TH" sz="2400" dirty="0" smtClean="0"/>
              <a:t>หนี้ส่วนตัว </a:t>
            </a:r>
            <a:r>
              <a:rPr lang="en-US" sz="2400" dirty="0" smtClean="0"/>
              <a:t>+</a:t>
            </a:r>
            <a:r>
              <a:rPr lang="th-TH" sz="2400" dirty="0" smtClean="0"/>
              <a:t> </a:t>
            </a:r>
            <a:r>
              <a:rPr lang="th-TH" sz="2400" u="sng" dirty="0" smtClean="0"/>
              <a:t>หนี้ร่วม</a:t>
            </a:r>
          </a:p>
          <a:p>
            <a:pPr algn="ctr"/>
            <a:r>
              <a:rPr lang="th-TH" sz="2400" dirty="0" smtClean="0"/>
              <a:t>	</a:t>
            </a:r>
            <a:r>
              <a:rPr lang="en-US" sz="2400" dirty="0" smtClean="0"/>
              <a:t>                   2	                             2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2097266" y="4293096"/>
            <a:ext cx="504056" cy="28803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907704" y="1556792"/>
            <a:ext cx="1584176" cy="49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สามี</a:t>
            </a:r>
            <a:endParaRPr lang="th-TH" sz="3200" dirty="0"/>
          </a:p>
        </p:txBody>
      </p:sp>
      <p:sp>
        <p:nvSpPr>
          <p:cNvPr id="16" name="Rectangle 15"/>
          <p:cNvSpPr/>
          <p:nvPr/>
        </p:nvSpPr>
        <p:spPr>
          <a:xfrm>
            <a:off x="5580112" y="1633662"/>
            <a:ext cx="1584176" cy="49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ภริยา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7755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151188" y="3905250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232275" y="2609850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287588" y="2609850"/>
            <a:ext cx="91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55675" y="39052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V="1">
            <a:off x="3224213" y="28971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3759200" y="2884488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2214563" y="41925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4356100" y="155733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6875463" y="1628775"/>
            <a:ext cx="471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4375150" y="2249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>
            <a:off x="4375150" y="2249488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4735513" y="1817688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5888038" y="18176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6011863" y="2636838"/>
            <a:ext cx="896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7740650" y="2565400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>
            <a:off x="6319838" y="22494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>
            <a:off x="7832725" y="2249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3511550" y="22494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672138" y="1268413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6896100" y="2176463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 flipV="1">
            <a:off x="2214563" y="2752725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 flipV="1">
            <a:off x="4232275" y="2681288"/>
            <a:ext cx="5746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 flipV="1">
            <a:off x="4303713" y="1673225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ตัวยึดหมายเลขภาพนิ่ง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2E0A3-3551-4F38-8D74-E961B4096D3C}" type="slidenum">
              <a:rPr lang="th-TH" smtClean="0"/>
              <a:pPr>
                <a:defRPr/>
              </a:pPr>
              <a:t>90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9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1042988" y="37163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827088" y="4652963"/>
            <a:ext cx="51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H="1">
            <a:off x="1835150" y="24209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277E2-D517-45A8-9FFA-8B4A47F10C7B}" type="slidenum">
              <a:rPr lang="th-TH" smtClean="0"/>
              <a:pPr>
                <a:defRPr/>
              </a:pPr>
              <a:t>91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6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863850" y="4410075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944938" y="3114675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000250" y="3114675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668338" y="4410075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 flipV="1">
            <a:off x="2936875" y="3402013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3471863" y="3389313"/>
            <a:ext cx="15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1927225" y="46974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068763" y="2062163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588125" y="2133600"/>
            <a:ext cx="47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4087813" y="275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4087813" y="2754313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448175" y="232251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5600700" y="23225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5724525" y="3141663"/>
            <a:ext cx="896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7453313" y="3070225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6032500" y="2754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7545388" y="275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224213" y="2754313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5384800" y="177323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6608763" y="2681288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 flipV="1">
            <a:off x="1927225" y="3257550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 flipV="1">
            <a:off x="3944938" y="3186113"/>
            <a:ext cx="5746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 flipV="1">
            <a:off x="4016375" y="2178050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 flipV="1">
            <a:off x="6608763" y="2249488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1D8C5-237E-482C-AA6D-19EA0296EABC}" type="slidenum">
              <a:rPr lang="th-TH" smtClean="0"/>
              <a:pPr>
                <a:defRPr/>
              </a:pPr>
              <a:t>92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 flipH="1">
            <a:off x="1835150" y="24209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8738" y="4652963"/>
            <a:ext cx="1560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ป้า น้า อา</a:t>
            </a:r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1042988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57B9-EA56-4279-B7E0-387C61C865A9}" type="slidenum">
              <a:rPr lang="th-TH" smtClean="0"/>
              <a:pPr>
                <a:defRPr/>
              </a:pPr>
              <a:t>93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0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916238" y="3965575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เจ้ามรดก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997325" y="2670175"/>
            <a:ext cx="65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บิดา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052638" y="2670175"/>
            <a:ext cx="91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มารดา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20725" y="3965575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 flipV="1">
            <a:off x="2989263" y="295751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3524250" y="2944813"/>
            <a:ext cx="1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1979613" y="42529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4121150" y="1617663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ปู่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6640513" y="1689100"/>
            <a:ext cx="471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ย่า</a:t>
            </a: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4140200" y="23098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4140200" y="2309813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4500563" y="187801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5653088" y="18780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5776913" y="2697163"/>
            <a:ext cx="896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ลุง  ป้า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7505700" y="2625725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น้า อา</a:t>
            </a: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6084888" y="2309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7597775" y="23098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3276600" y="2309813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(2)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5435600" y="112553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(5)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6661150" y="22367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(6)</a:t>
            </a:r>
            <a:endParaRPr lang="th-TH" sz="32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V="1">
            <a:off x="1979613" y="2813050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V="1">
            <a:off x="3997325" y="2741613"/>
            <a:ext cx="5746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 flipV="1">
            <a:off x="4068763" y="1733550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6661150" y="1804988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 flipV="1">
            <a:off x="5797550" y="2813050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 flipV="1">
            <a:off x="7380288" y="2670175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 flipH="1">
            <a:off x="6084888" y="3244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H="1">
            <a:off x="7669213" y="324485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5580063" y="4005263"/>
            <a:ext cx="909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ลูกผู้พี่ </a:t>
            </a: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7145338" y="4065588"/>
            <a:ext cx="1127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ลูกผู้น้อง</a:t>
            </a:r>
          </a:p>
        </p:txBody>
      </p:sp>
      <p:sp>
        <p:nvSpPr>
          <p:cNvPr id="32" name="ตัวยึดหมายเลขภาพนิ่ง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2E140-A79C-4ED6-A679-6A8C018A5D52}" type="slidenum">
              <a:rPr lang="th-TH" smtClean="0"/>
              <a:pPr>
                <a:defRPr/>
              </a:pPr>
              <a:t>94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66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827088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916238" y="981075"/>
            <a:ext cx="2879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สินสมรส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372225" y="981075"/>
            <a:ext cx="18002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สินส่วนตัว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4284663" y="476250"/>
            <a:ext cx="0" cy="19446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27088" y="3068638"/>
            <a:ext cx="345757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ทรัพย์มรดก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3924300" y="371633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543300" y="4857750"/>
            <a:ext cx="108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latin typeface="Browallia New" pitchFamily="34" charset="-34"/>
                <a:cs typeface="Browallia New" pitchFamily="34" charset="-34"/>
              </a:rPr>
              <a:t>คู่สมรส</a:t>
            </a: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H="1">
            <a:off x="1835150" y="2420938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8738" y="4652963"/>
            <a:ext cx="1852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Browallia New" pitchFamily="34" charset="-34"/>
                <a:cs typeface="Browallia New" pitchFamily="34" charset="-34"/>
              </a:rPr>
              <a:t>ลูกผู้พี่ ลูกผู้น้อง</a:t>
            </a:r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>
            <a:off x="1042988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F5F58-B090-48B7-B11D-ACAE84764BC8}" type="slidenum">
              <a:rPr lang="th-TH" smtClean="0"/>
              <a:pPr>
                <a:defRPr/>
              </a:pPr>
              <a:t>95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6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40750" cy="44989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eaLnBrk="1" hangingPunct="1"/>
            <a:endParaRPr lang="en-US" sz="3200" b="1" dirty="0" smtClean="0">
              <a:latin typeface="Browallia New" pitchFamily="34" charset="-34"/>
            </a:endParaRPr>
          </a:p>
          <a:p>
            <a:pPr lvl="1" eaLnBrk="1" hangingPunct="1"/>
            <a:r>
              <a:rPr lang="en-US" sz="3200" b="1" dirty="0" smtClean="0">
                <a:latin typeface="Browallia New" pitchFamily="34" charset="-34"/>
              </a:rPr>
              <a:t>4.  </a:t>
            </a:r>
            <a:r>
              <a:rPr lang="th-TH" sz="3200" b="1" dirty="0" smtClean="0">
                <a:latin typeface="Browallia New" pitchFamily="34" charset="-34"/>
              </a:rPr>
              <a:t>ถ้าเจ้ามรดกไม่มีทายาทตาม ม.</a:t>
            </a:r>
            <a:r>
              <a:rPr lang="en-US" sz="3200" b="1" dirty="0" smtClean="0">
                <a:solidFill>
                  <a:srgbClr val="FF0000"/>
                </a:solidFill>
                <a:latin typeface="Browallia New" pitchFamily="34" charset="-34"/>
              </a:rPr>
              <a:t>1629 </a:t>
            </a:r>
            <a:r>
              <a:rPr lang="th-TH" sz="3200" b="1" u="sng" dirty="0" smtClean="0">
                <a:solidFill>
                  <a:srgbClr val="FF0000"/>
                </a:solidFill>
                <a:latin typeface="Browallia New" pitchFamily="34" charset="-34"/>
              </a:rPr>
              <a:t>คู่สมรสมีสิทธิได้รับมรดกทั้งหมด</a:t>
            </a:r>
            <a:r>
              <a:rPr lang="en-US" sz="3200" b="1" u="sng" dirty="0" smtClean="0">
                <a:solidFill>
                  <a:srgbClr val="FF0000"/>
                </a:solidFill>
                <a:latin typeface="Browallia New" pitchFamily="34" charset="-34"/>
              </a:rPr>
              <a:t> </a:t>
            </a:r>
            <a:endParaRPr lang="th-TH" sz="3200" b="1" u="sng" dirty="0" smtClean="0">
              <a:solidFill>
                <a:srgbClr val="FF0000"/>
              </a:solidFill>
              <a:latin typeface="Browallia New" pitchFamily="34" charset="-34"/>
            </a:endParaRPr>
          </a:p>
          <a:p>
            <a:pPr lvl="1" eaLnBrk="1" hangingPunct="1"/>
            <a:endParaRPr lang="th-TH" sz="3200" b="1" u="sng" dirty="0">
              <a:latin typeface="Browallia New" pitchFamily="34" charset="-34"/>
            </a:endParaRPr>
          </a:p>
          <a:p>
            <a:pPr lvl="1" eaLnBrk="1" hangingPunct="1"/>
            <a:endParaRPr lang="th-TH" sz="3200" b="1" u="sng" dirty="0" smtClean="0">
              <a:latin typeface="Browallia New" pitchFamily="34" charset="-34"/>
            </a:endParaRPr>
          </a:p>
          <a:p>
            <a:pPr lvl="1"/>
            <a:r>
              <a:rPr lang="th-TH" sz="3200" b="1" u="sng" dirty="0" smtClean="0">
                <a:latin typeface="Browallia New" pitchFamily="34" charset="-34"/>
              </a:rPr>
              <a:t>ข้อสังเกต </a:t>
            </a:r>
            <a:r>
              <a:rPr lang="en-US" sz="3200" b="1" u="sng" dirty="0" smtClean="0">
                <a:latin typeface="Browallia New" pitchFamily="34" charset="-34"/>
              </a:rPr>
              <a:t>:  </a:t>
            </a:r>
            <a:r>
              <a:rPr lang="th-TH" sz="3200" b="1" u="sng" dirty="0" smtClean="0">
                <a:latin typeface="Browallia New" pitchFamily="34" charset="-34"/>
              </a:rPr>
              <a:t>ถ้าเจ้ามรดกไม่มีทายาทโดยพินัยกรรม  ทายาทโดยธรรมประเภทญาติ และคู่สมรส กองมรดกตกทอดแก่แผ่นดิน </a:t>
            </a:r>
            <a:endParaRPr lang="en-US" sz="3600" b="1" dirty="0" smtClean="0">
              <a:latin typeface="Browallia New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E1B2D-0657-4117-9C4B-4109CBB60084}" type="slidenum">
              <a:rPr lang="th-TH" smtClean="0"/>
              <a:pPr>
                <a:defRPr/>
              </a:pPr>
              <a:t>96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cs typeface="+mn-cs"/>
              </a:rPr>
              <a:t>การให้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sz="2800" b="1" dirty="0" smtClean="0"/>
              <a:t>การให้ คือ “สัญญาซึ่งบุคคลคนหนึ่งเรียกว่าผู้ให้ โอนทรัพย์สินของตนให้โดยเสน่หาแก่บุคคลอีกคนหนึ่ง เรียกว่า ผู้รับ และผู้รับยอมรับเอาทรัพย์สินนั้น” </a:t>
            </a:r>
          </a:p>
          <a:p>
            <a:r>
              <a:rPr lang="th-TH" sz="2800" b="1" dirty="0" smtClean="0"/>
              <a:t>การให้อันมีค่าภาระติดพัน คือ การที่ให้ที่ผู้รับมีหน้าที่ต้องปลดเปลื้องภารติดพันที่มีอยู่แก่ตัวทรัพย์นั้น </a:t>
            </a:r>
          </a:p>
          <a:p>
            <a:pPr lvl="2"/>
            <a:r>
              <a:rPr lang="th-TH" sz="2800" b="1" dirty="0" smtClean="0"/>
              <a:t>ภาระติดพัน เช่น จำนอง สิทธิอาศัย สิทธิเก็บกิน </a:t>
            </a:r>
          </a:p>
          <a:p>
            <a:pPr lvl="1"/>
            <a:r>
              <a:rPr lang="th-TH" b="1" dirty="0" smtClean="0"/>
              <a:t>ปู่ ยกที่ดินให้หลาน โดยให้หลานไถ่ถอนจำนองที่มีอยู่กับธนาคารเอาเอง</a:t>
            </a:r>
          </a:p>
          <a:p>
            <a:pPr lvl="1"/>
            <a:r>
              <a:rPr lang="th-TH" b="1" dirty="0" smtClean="0"/>
              <a:t>ปู่ ยกที่ดินให้หลาน โดยหลานต้องให้ป้า เก็บผลประโยชน์ในที่ดินตลอดชีวิต (สิทธิเก็บกิน) </a:t>
            </a:r>
          </a:p>
          <a:p>
            <a:pPr lvl="1"/>
            <a:r>
              <a:rPr lang="th-TH" b="1" dirty="0" smtClean="0"/>
              <a:t>ปู่ ยกที่ดินพร้อมสิ่งปลูกสร้างให้หลาน โดยหลานต้องให้ลุง อยู่อาศัยในบ้านตลอดชีวิต (สิทธิอาศัย)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25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>
                <a:cs typeface="+mn-cs"/>
              </a:rPr>
              <a:t>การถอนคืนการให้ </a:t>
            </a:r>
            <a:r>
              <a:rPr lang="th-TH" sz="3600" b="1" dirty="0" smtClean="0">
                <a:cs typeface="+mn-cs"/>
              </a:rPr>
              <a:t>เพราะเหตุผู้รับประพฤติเนรคุณ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เหตุต่อไปนี้เป็น เหตุประพฤติเนรคุณ</a:t>
            </a: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ถ้า</a:t>
            </a:r>
            <a:r>
              <a:rPr lang="th-TH" b="1" dirty="0"/>
              <a:t>ผู้รับได้ประทุษร้ายต่อผู้ให้เป็นความผิดฐานอาญาอย่างร้ายแรงตามประมวลกฎหมายลักษณะอาญา </a:t>
            </a:r>
            <a:r>
              <a:rPr lang="th-TH" b="1" dirty="0" smtClean="0"/>
              <a:t>หรือ</a:t>
            </a:r>
          </a:p>
          <a:p>
            <a:pPr marL="971550" lvl="1" indent="-514350">
              <a:buFont typeface="+mj-lt"/>
              <a:buAutoNum type="arabicPeriod"/>
            </a:pP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ถ้า</a:t>
            </a:r>
            <a:r>
              <a:rPr lang="th-TH" b="1" dirty="0"/>
              <a:t>ผู้รับได้ทำให้ผู้ให้เสียชื่อเสียง หรือหมิ่นประมาทผู้ให้อย่างร้ายแรง </a:t>
            </a:r>
            <a:r>
              <a:rPr lang="th-TH" b="1" dirty="0" smtClean="0"/>
              <a:t>หรือ</a:t>
            </a:r>
          </a:p>
          <a:p>
            <a:pPr marL="971550" lvl="1" indent="-514350">
              <a:buFont typeface="+mj-lt"/>
              <a:buAutoNum type="arabicPeriod"/>
            </a:pPr>
            <a:endParaRPr lang="th-TH" b="1" dirty="0"/>
          </a:p>
          <a:p>
            <a:pPr marL="971550" lvl="1" indent="-514350">
              <a:buFont typeface="+mj-lt"/>
              <a:buAutoNum type="arabicPeriod"/>
            </a:pPr>
            <a:r>
              <a:rPr lang="th-TH" b="1" dirty="0" smtClean="0"/>
              <a:t>ถ้า</a:t>
            </a:r>
            <a:r>
              <a:rPr lang="th-TH" b="1" dirty="0"/>
              <a:t>ผู้รับได้บอกปัดไม่ยอมให้สิ่งของจำเป็นเลี้ยงชีวิตแก่ผู้ให้ ในเวลาที่ผู้ให้ยากไร้และผู้รับยังสามารถจะให้ได้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กรณีไม่อาจถอนคืนการให้เพราะเหตุเนรคุณ</a:t>
            </a:r>
            <a:endParaRPr lang="en-US" sz="36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/>
              <a:t>ได้แก่กรณีดังต่อไปนี้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ผู้ให้ได้ให้อภัยแก่ผู้รับในเหตุประพฤติเนรคุณ 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ผู้ให้มิได้ถือนคืนการให้ภายในหกเดือนนับแต่มีเหตุประพฤติเนรคุณ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ให้เป็นบำเหน็จสินจ้างโดย</a:t>
            </a:r>
            <a:r>
              <a:rPr lang="th-TH" dirty="0" smtClean="0"/>
              <a:t>แท้</a:t>
            </a:r>
          </a:p>
          <a:p>
            <a:pPr lvl="2"/>
            <a:r>
              <a:rPr lang="th-TH" dirty="0" smtClean="0"/>
              <a:t>ให้ทิปแก่บริกรในร้านอาหาร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ให้</a:t>
            </a:r>
            <a:r>
              <a:rPr lang="th-TH" dirty="0"/>
              <a:t>สิ่งที่มีค่าภาระติด</a:t>
            </a:r>
            <a:r>
              <a:rPr lang="th-TH" dirty="0" smtClean="0"/>
              <a:t>พัน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ให้</a:t>
            </a:r>
            <a:r>
              <a:rPr lang="th-TH" dirty="0"/>
              <a:t>โดยหน้าที่</a:t>
            </a:r>
            <a:r>
              <a:rPr lang="th-TH" dirty="0" smtClean="0"/>
              <a:t>ธรรมจรรยา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ให้</a:t>
            </a:r>
            <a:r>
              <a:rPr lang="th-TH" dirty="0"/>
              <a:t>ในการ</a:t>
            </a:r>
            <a:r>
              <a:rPr lang="th-TH" dirty="0" smtClean="0"/>
              <a:t>สมรส</a:t>
            </a:r>
          </a:p>
          <a:p>
            <a:pPr lvl="2"/>
            <a:r>
              <a:rPr lang="th-TH" dirty="0" smtClean="0"/>
              <a:t>ของขวัญในวันสมรส ของรับไหว้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DFDA-2268-4EDE-8774-BF3C68F7B415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5581</Words>
  <Application>Microsoft Office PowerPoint</Application>
  <PresentationFormat>On-screen Show (4:3)</PresentationFormat>
  <Paragraphs>995</Paragraphs>
  <Slides>102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102</vt:i4>
      </vt:variant>
    </vt:vector>
  </HeadingPairs>
  <TitlesOfParts>
    <vt:vector size="115" baseType="lpstr">
      <vt:lpstr>Browallia New</vt:lpstr>
      <vt:lpstr>Arial</vt:lpstr>
      <vt:lpstr>Cordia New</vt:lpstr>
      <vt:lpstr>Calibri</vt:lpstr>
      <vt:lpstr>Courier New</vt:lpstr>
      <vt:lpstr>Angsana New</vt:lpstr>
      <vt:lpstr>TH SarabunIT๙</vt:lpstr>
      <vt:lpstr>Office Theme</vt:lpstr>
      <vt:lpstr>Default Design</vt:lpstr>
      <vt:lpstr>1_Office Theme</vt:lpstr>
      <vt:lpstr>1_Default Design</vt:lpstr>
      <vt:lpstr>2_Default Design</vt:lpstr>
      <vt:lpstr>3_Default Design</vt:lpstr>
      <vt:lpstr>มรดกและพินัยกรรม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กองมรดก กรณีเจ้ามรดกที่มีคู่สมรส</vt:lpstr>
      <vt:lpstr>PowerPoint Presentation</vt:lpstr>
      <vt:lpstr>สินส่วนตัว </vt:lpstr>
      <vt:lpstr>สินสมรส  ได้แก่ทรัพย์สิน ดังต่อไปนี้</vt:lpstr>
      <vt:lpstr>สินสมรส(ต่อ)</vt:lpstr>
      <vt:lpstr>หนี้ส่วนตัว</vt:lpstr>
      <vt:lpstr>หนี้ร่วมระหว่างสามีภริยา</vt:lpstr>
      <vt:lpstr>PowerPoint Presentation</vt:lpstr>
      <vt:lpstr>PowerPoint Presentation</vt:lpstr>
      <vt:lpstr>ผลการเป็นหนี้ร่วม</vt:lpstr>
      <vt:lpstr>ผลการไม่เป็นหนี้ร่วม</vt:lpstr>
      <vt:lpstr>ตัวอย่าง กรณีที่กฎหมายให้ถือว่าเป็นหนี้ร่วม</vt:lpstr>
      <vt:lpstr>PowerPoint Presentation</vt:lpstr>
      <vt:lpstr>PowerPoint Presentation</vt:lpstr>
      <vt:lpstr>ทรัพย์สิน หนี้สิน ระหว่างสามีภริยาที่ไม่ได้จดทะเบียนสมรส</vt:lpstr>
      <vt:lpstr>ทายาท</vt:lpstr>
      <vt:lpstr>ความหมายของพินัยกรรม</vt:lpstr>
      <vt:lpstr>แบบของพินัยกรรม</vt:lpstr>
      <vt:lpstr>พินัยกรรมแบบธรรมดา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พินัยกรรมแบบเขียนเอง</vt:lpstr>
      <vt:lpstr>PowerPoint Presentation</vt:lpstr>
      <vt:lpstr>PowerPoint Presentation</vt:lpstr>
      <vt:lpstr>พินัยกรรมแบบเอกสารฝ่ายเมือง</vt:lpstr>
      <vt:lpstr>PowerPoint Presentation</vt:lpstr>
      <vt:lpstr>พินัยกรรมแบบเอกสารลับ</vt:lpstr>
      <vt:lpstr>PowerPoint Presentation</vt:lpstr>
      <vt:lpstr>PowerPoint Presentation</vt:lpstr>
      <vt:lpstr>พินัยกรรมด้วยวาจา</vt:lpstr>
      <vt:lpstr>ข้อสังเกตเกี่ยวกับแบบพินัยกรรม</vt:lpstr>
      <vt:lpstr>บุคคลต่อไปนี้ห้ามนำมาเป็นพยาน หรือผู้เขียน</vt:lpstr>
      <vt:lpstr>บุคคลต่อไปนี้ห้ามนำมาเป็นพยาน หรือผู้เขียน (ต่อ)</vt:lpstr>
      <vt:lpstr>การเพิกถอนพินัยกรรม</vt:lpstr>
      <vt:lpstr>การเพิกถอนพินัยกรรม</vt:lpstr>
      <vt:lpstr>PowerPoint Presentation</vt:lpstr>
      <vt:lpstr>การเพิกถอนพินัยกรรม</vt:lpstr>
      <vt:lpstr>การทำพินัยกรรมในเรื่องอื่นๆ</vt:lpstr>
      <vt:lpstr>1. พินัยกรรมห้ามทายาทโอนทรัพย์มรดกที่ได้รับ</vt:lpstr>
      <vt:lpstr>2. พินัยกรรมตั้งผู้ปกครองบุตรผู้เยาว์</vt:lpstr>
      <vt:lpstr>3. พินัยกรรมตัดทายาทโดยธรรมไม่ให้รับมรดก</vt:lpstr>
      <vt:lpstr>พินัยกรรมตัดทายาทโดยธรรมไม่ให้รับมรดก (ต่อ)</vt:lpstr>
      <vt:lpstr>PowerPoint Presentation</vt:lpstr>
      <vt:lpstr>4. พินัยกรรมตั้งผู้จัดการมรดก </vt:lpstr>
      <vt:lpstr>ข้อแนะนำการทำพินัยกรรม</vt:lpstr>
      <vt:lpstr>ทายาทโดยธรรม</vt:lpstr>
      <vt:lpstr>ทายาทโดยธรรม</vt:lpstr>
      <vt:lpstr>ทายาทโดยธรรม</vt:lpstr>
      <vt:lpstr>ทายาทโดยธรรมประเภทญาติ</vt:lpstr>
      <vt:lpstr>กรณีเจ้ามรดกมีผู้สืบสันดาน อยู่หลายชั้น</vt:lpstr>
      <vt:lpstr>การรับมรดกแทนที่</vt:lpstr>
      <vt:lpstr>ลักษณะผู้สืบสันดานชั้นบุตรที่จะมีสิทธิรับมรดก</vt:lpstr>
      <vt:lpstr>ลักษณะผู้สืบสันดานชั้นบุตรที่จะมีสิทธิรับมรดก</vt:lpstr>
      <vt:lpstr>ลักษณะมารดาที่จะมีสิทธิรับมรดกของบุตร</vt:lpstr>
      <vt:lpstr>ลักษณะของบิดาที่จะมีสิทธิรับมรดกของบุตร</vt:lpstr>
      <vt:lpstr>ข้อสังเกต</vt:lpstr>
      <vt:lpstr>คุณสมบัติของทายาท ลำดับ 3-6 ที่จะมีสิทธิรับมรดก</vt:lpstr>
      <vt:lpstr>ทายาทโดยธรรมประเภทคู่สมรส </vt:lpstr>
      <vt:lpstr>ส่วนแบ่งในกองมรดก ระหว่างทายาทโดยธรรมประเภทญาติ กับคู่สมรส</vt:lpstr>
      <vt:lpstr>ส่วนแบ่งในกองมรดก ระหว่างทายาทโดยธรรมประเภทญาติ กับคู่สมรส</vt:lpstr>
      <vt:lpstr>ส่วนแบ่งในกองมรดกในฐานะทายาทโดยธรรม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การให้</vt:lpstr>
      <vt:lpstr>การถอนคืนการให้ เพราะเหตุผู้รับประพฤติเนรคุณ</vt:lpstr>
      <vt:lpstr>กรณีไม่อาจถอนคืนการให้เพราะเหตุเนรคุณ</vt:lpstr>
      <vt:lpstr>ค่าธรรมเนียมการโอนที่ดินให้ในระหว่างที่มีชีวิต</vt:lpstr>
      <vt:lpstr>ค่าธรรมเนียมการโอนที่ดินโดยมรดก</vt:lpstr>
      <vt:lpstr>ขอบคุณครับ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กฎหมายมรดก</dc:title>
  <dc:creator>Sakchai</dc:creator>
  <cp:lastModifiedBy>ASPIRE</cp:lastModifiedBy>
  <cp:revision>202</cp:revision>
  <cp:lastPrinted>2013-09-11T02:36:04Z</cp:lastPrinted>
  <dcterms:created xsi:type="dcterms:W3CDTF">2012-09-08T23:46:58Z</dcterms:created>
  <dcterms:modified xsi:type="dcterms:W3CDTF">2018-03-12T04:18:17Z</dcterms:modified>
</cp:coreProperties>
</file>