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8652E-E2CC-4AA9-ADA5-E2C031925C47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C8E28-E0F0-4D2B-B802-2723F17DFA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6484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AE888-3035-4539-B4C5-BECE7E0AA49A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F3650-3674-4E70-9F17-32E6C8A93D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663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F3650-3674-4E70-9F17-32E6C8A93DE2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415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F3650-3674-4E70-9F17-32E6C8A93DE2}" type="slidenum">
              <a:rPr lang="th-TH" smtClean="0">
                <a:solidFill>
                  <a:prstClr val="black"/>
                </a:solidFill>
              </a:rPr>
              <a:pPr/>
              <a:t>3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15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F3650-3674-4E70-9F17-32E6C8A93DE2}" type="slidenum">
              <a:rPr lang="th-TH" smtClean="0">
                <a:solidFill>
                  <a:prstClr val="black"/>
                </a:solidFill>
              </a:rPr>
              <a:pPr/>
              <a:t>4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15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F3650-3674-4E70-9F17-32E6C8A93DE2}" type="slidenum">
              <a:rPr lang="th-TH" smtClean="0">
                <a:solidFill>
                  <a:prstClr val="black"/>
                </a:solidFill>
              </a:rPr>
              <a:pPr/>
              <a:t>5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15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F3650-3674-4E70-9F17-32E6C8A93DE2}" type="slidenum">
              <a:rPr lang="th-TH" smtClean="0">
                <a:solidFill>
                  <a:prstClr val="black"/>
                </a:solidFill>
              </a:rPr>
              <a:pPr/>
              <a:t>6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15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807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905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091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36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66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24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22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59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1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39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0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1568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80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59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67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366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66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246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22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591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148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3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5916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08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80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59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678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366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662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246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222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59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1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7559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398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086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808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592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6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931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85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070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90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132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86E-4455-4FC8-9CB8-741CC6DEBB89}" type="datetimeFigureOut">
              <a:rPr lang="th-TH" smtClean="0"/>
              <a:t>15/06/59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7981-7721-44A5-91CB-DEF1EB2D10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44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8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8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86E-4455-4FC8-9CB8-741CC6DEBB89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7981-7721-44A5-91CB-DEF1EB2D106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8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4176464"/>
          </a:xfrm>
          <a:solidFill>
            <a:schemeClr val="tx2">
              <a:lumMod val="40000"/>
              <a:lumOff val="60000"/>
              <a:alpha val="28000"/>
            </a:schemeClr>
          </a:solidFill>
        </p:spPr>
        <p:txBody>
          <a:bodyPr/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itchFamily="2" charset="-34"/>
                <a:cs typeface="TH Fah kwang" pitchFamily="2" charset="-34"/>
              </a:rPr>
              <a:t>ที่มาของการแก้ไข ปรับปรุง ข้อบังคับ ประกาศ 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itchFamily="2" charset="-34"/>
                <a:cs typeface="TH Fah kwang" pitchFamily="2" charset="-34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itchFamily="2" charset="-34"/>
                <a:cs typeface="TH Fah kwang" pitchFamily="2" charset="-34"/>
              </a:rPr>
              <a:t>(ภาระงานขั้นต่ำ การประเมิน อุทธรณ์ 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itchFamily="2" charset="-34"/>
                <a:cs typeface="TH Fah kwang" pitchFamily="2" charset="-34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Fah kwang" pitchFamily="2" charset="-34"/>
                <a:cs typeface="TH Fah kwang" pitchFamily="2" charset="-34"/>
              </a:rPr>
              <a:t>และการขึ้นเงินเดือน)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Fah kwang" pitchFamily="2" charset="-34"/>
              <a:cs typeface="TH Fah kw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5662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Fah kwang" pitchFamily="2" charset="-34"/>
                <a:cs typeface="TH Fah kwang" pitchFamily="2" charset="-34"/>
              </a:rPr>
              <a:t>สรุปสาระสำคัญการปรับปรุง แก้ไข หลักเกณฑ์การขึ้นเงินเดือนพนักงานมหาวิทยาลัยประจำ</a:t>
            </a:r>
            <a:endParaRPr lang="th-TH" sz="2800" b="1" dirty="0">
              <a:latin typeface="TH Fah kwang" pitchFamily="2" charset="-34"/>
              <a:cs typeface="TH Fah kwang" pitchFamily="2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620888"/>
          </a:xfrm>
        </p:spPr>
        <p:txBody>
          <a:bodyPr>
            <a:normAutofit/>
          </a:bodyPr>
          <a:lstStyle/>
          <a:p>
            <a:r>
              <a:rPr lang="th-TH" sz="2000" dirty="0" smtClean="0">
                <a:latin typeface="TH Fah kwang" pitchFamily="2" charset="-34"/>
                <a:cs typeface="TH Fah kwang" pitchFamily="2" charset="-34"/>
              </a:rPr>
              <a:t>ปรับรอบการขึ้นเงินเดือน จากเดิมปีละ 1 ครั้ง (1 ต.ค.) เป็นปีละ 2 ครั้ง (1 เม.ย. และ 1 ต.ค.)</a:t>
            </a:r>
          </a:p>
          <a:p>
            <a:r>
              <a:rPr lang="th-TH" sz="2000" dirty="0" smtClean="0">
                <a:latin typeface="TH Fah kwang" pitchFamily="2" charset="-34"/>
                <a:cs typeface="TH Fah kwang" pitchFamily="2" charset="-34"/>
              </a:rPr>
              <a:t>ปรับปรุง แก้ไข เพิ่มเติม พนักงานมหาวิทยาลัยที่อยู่ในเกณฑ์ที่จะได้รับการพิจารณาขึ้นเงินเดือน</a:t>
            </a:r>
          </a:p>
          <a:p>
            <a:r>
              <a:rPr lang="th-TH" sz="2000" dirty="0" smtClean="0">
                <a:latin typeface="TH Fah kwang" pitchFamily="2" charset="-34"/>
                <a:cs typeface="TH Fah kwang" pitchFamily="2" charset="-34"/>
              </a:rPr>
              <a:t>ปรับเกณฑ์ระดับการประเมิน และร้อยละที่ได้รับการขึ้นเงินเดือน</a:t>
            </a:r>
            <a:endParaRPr lang="th-TH" sz="2000" dirty="0">
              <a:latin typeface="TH Fah kwang" pitchFamily="2" charset="-34"/>
              <a:cs typeface="TH Fah kw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62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th-TH" b="1" dirty="0" err="1" smtClean="0">
                <a:latin typeface="TH Fah kwang" pitchFamily="2" charset="-34"/>
                <a:cs typeface="TH Fah kwang" pitchFamily="2" charset="-34"/>
              </a:rPr>
              <a:t>ก.พ.อ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. กำหนดมาตรฐานภาระงานของสายวิชาการใหม่  โดยให้มหาวิทยาลัยออกเป็นข้อบังคับฯ ภายใน 180 วัน</a:t>
            </a:r>
          </a:p>
          <a:p>
            <a:endParaRPr lang="th-TH" dirty="0" smtClean="0"/>
          </a:p>
          <a:p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การอุทธรณ์ผลการประเมินการปฏิบัติงานของพนักงานมหาวิทยาลัย พบว่า มีการประเมินไม่เป็นตามเกณฑ์ที่มหาวิทยาลัยกำหนดไว้</a:t>
            </a:r>
          </a:p>
          <a:p>
            <a:endParaRPr lang="th-TH" dirty="0" smtClean="0">
              <a:latin typeface="TH Fah kwang" pitchFamily="2" charset="-34"/>
              <a:cs typeface="TH Fah kwang" pitchFamily="2" charset="-34"/>
            </a:endParaRPr>
          </a:p>
          <a:p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สภามหาวิทยาลัยมีความเห็นเกี่ยวกับการขึ้นเงินเดือน เช่น พนักงานมหาวิทยาลัย เหมือนข้าราชการ หรือข้าราชการ เหมือนพนักงานมหาวิทยาลัย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679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h-TH" b="1" dirty="0" smtClean="0">
              <a:latin typeface="TH Fah kwang" pitchFamily="2" charset="-34"/>
              <a:cs typeface="TH Fah kwang" pitchFamily="2" charset="-34"/>
            </a:endParaRPr>
          </a:p>
          <a:p>
            <a:pPr marL="0" indent="0">
              <a:buNone/>
            </a:pPr>
            <a:r>
              <a:rPr lang="th-TH" sz="3600" b="1" u="sng" dirty="0" smtClean="0">
                <a:latin typeface="TH Fah kwang" pitchFamily="2" charset="-34"/>
                <a:cs typeface="TH Fah kwang" pitchFamily="2" charset="-34"/>
              </a:rPr>
              <a:t>มหาวิทยาลัยได้ดำเนินการออกข้อบังคับ ประกาศ ดังนี้</a:t>
            </a:r>
          </a:p>
          <a:p>
            <a:pPr marL="0" indent="0">
              <a:buNone/>
            </a:pPr>
            <a:r>
              <a:rPr lang="th-TH" sz="3600" b="1" dirty="0" smtClean="0">
                <a:latin typeface="TH Fah kwang" pitchFamily="2" charset="-34"/>
                <a:cs typeface="TH Fah kwang" pitchFamily="2" charset="-34"/>
              </a:rPr>
              <a:t>	1.ข้อบังคับมหาวิทยาลัยเชียงใหม่ ว่าด้วยมาตรฐานภาระงานทางวิชาการขั้นต่ำของคณาจารย์ประจำ สังกัดมหาวิทยาลัย เชียงใหม่ พ.ศ.2559 ประกาศ ณ วันที่ 23 มกราคม 2559</a:t>
            </a:r>
          </a:p>
          <a:p>
            <a:pPr marL="0" indent="0">
              <a:buNone/>
            </a:pPr>
            <a:endParaRPr lang="th-TH" sz="3600" b="1" dirty="0" smtClean="0">
              <a:latin typeface="TH Fah kwang" pitchFamily="2" charset="-34"/>
              <a:cs typeface="TH Fah kwang" pitchFamily="2" charset="-34"/>
            </a:endParaRPr>
          </a:p>
          <a:p>
            <a:pPr marL="0" indent="0">
              <a:buNone/>
            </a:pPr>
            <a:r>
              <a:rPr lang="th-TH" sz="3600" b="1" dirty="0">
                <a:latin typeface="TH Fah kwang" pitchFamily="2" charset="-34"/>
                <a:cs typeface="TH Fah kwang" pitchFamily="2" charset="-34"/>
              </a:rPr>
              <a:t>	</a:t>
            </a:r>
            <a:r>
              <a:rPr lang="th-TH" sz="3600" b="1" dirty="0" smtClean="0">
                <a:latin typeface="TH Fah kwang" pitchFamily="2" charset="-34"/>
                <a:cs typeface="TH Fah kwang" pitchFamily="2" charset="-34"/>
              </a:rPr>
              <a:t>2.ข้อบังคับมหาวิทยาลัยเชียงใหม่ ว่าด้วยหลักเกณฑ์และวิธีการประเมิน การอุทธรณ์ และกระบวนการพัฒนาพนักงานมหาวิทยาลัย พ.ศ.2558 ประกาศ ณ วันที่ 30 ธันวาคม 2558 และฉบับที่ 2 พ.ศ.2559 ประกาศ ณ วันที่ 23 เมษายน พ.ศ.2559 </a:t>
            </a:r>
          </a:p>
          <a:p>
            <a:pPr marL="0" indent="0">
              <a:buNone/>
            </a:pPr>
            <a:r>
              <a:rPr lang="th-TH" dirty="0">
                <a:latin typeface="TH Fah kwang" pitchFamily="2" charset="-34"/>
                <a:cs typeface="TH Fah kwang" pitchFamily="2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3151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 smtClean="0"/>
              <a:t>	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3.ข้อบังคับมหาวิทยาลัยเชียงใหม่ ว่าด้วย การบริหารงานบุคคล (ฉบับที่ 3) พ.ศ.2558</a:t>
            </a:r>
          </a:p>
          <a:p>
            <a:pPr marL="0" indent="0">
              <a:buNone/>
            </a:pPr>
            <a:r>
              <a:rPr lang="th-TH" b="1" dirty="0">
                <a:latin typeface="TH Fah kwang" pitchFamily="2" charset="-34"/>
                <a:cs typeface="TH Fah kwang" pitchFamily="2" charset="-34"/>
              </a:rPr>
              <a:t>	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4.ประกาศมหาวิทยาลัยเชียงใหม่ จำนวน 3 ฉบับ</a:t>
            </a:r>
          </a:p>
          <a:p>
            <a:pPr marL="0" indent="0">
              <a:buNone/>
            </a:pPr>
            <a:r>
              <a:rPr lang="th-TH" b="1" dirty="0">
                <a:latin typeface="TH Fah kwang" pitchFamily="2" charset="-34"/>
                <a:cs typeface="TH Fah kwang" pitchFamily="2" charset="-34"/>
              </a:rPr>
              <a:t>	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   4.1.ประกาศมหาวิทยาลัยเชียงใหม่  เรื่อง หลักเกณฑ์การประเมินผลการทดลองปฏิบัติงานของพนักงานมหาวิทยาลัยประจำ พ.ศ. 2559 ประกาศ ณ วันที่ 31 พฤษภาคม พ.ศ.2559</a:t>
            </a:r>
          </a:p>
          <a:p>
            <a:pPr marL="0" indent="0">
              <a:buNone/>
            </a:pPr>
            <a:r>
              <a:rPr lang="th-TH" b="1" dirty="0">
                <a:latin typeface="TH Fah kwang" pitchFamily="2" charset="-34"/>
                <a:cs typeface="TH Fah kwang" pitchFamily="2" charset="-34"/>
              </a:rPr>
              <a:t>	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   4.2.ประกาศมหาวิทยาลัยเชียงใหม่ เรื่อง หลักเกณฑ์การประเมินผลการปฏิบัติงานของพนักงานมหาวิทยาลัยประจำ พ.ศ.2559 ประกาศ ณ วันที่ 31 พฤษภาคม 2559 	</a:t>
            </a:r>
            <a:endParaRPr lang="th-TH" b="1" dirty="0">
              <a:latin typeface="TH Fah kwang" pitchFamily="2" charset="-34"/>
              <a:cs typeface="TH Fah kw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151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	   </a:t>
            </a:r>
            <a:r>
              <a:rPr lang="th-TH" b="1" dirty="0" smtClean="0">
                <a:latin typeface="TH Fah kwang" pitchFamily="2" charset="-34"/>
                <a:cs typeface="TH Fah kwang" pitchFamily="2" charset="-34"/>
              </a:rPr>
              <a:t>4.3.ประกาศมหาวิทยาลัยเชียงใหม่ เรื่อง หลักเกณฑ์การขึ้นเงินเดือนพนักงานมหาวิทยาลัยประจำ พ.ศ.2559 ประกาศ ณ วันที่ 31 พฤษภาคม 2559</a:t>
            </a:r>
            <a:endParaRPr lang="th-TH" b="1" dirty="0">
              <a:latin typeface="TH Fah kwang" pitchFamily="2" charset="-34"/>
              <a:cs typeface="TH Fah kwang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151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h-TH" sz="3200" dirty="0" smtClean="0">
                <a:latin typeface="TH Fah kwang" pitchFamily="2" charset="-34"/>
                <a:cs typeface="TH Fah kwang" pitchFamily="2" charset="-34"/>
              </a:rPr>
              <a:t>ภาระงานขั้นต่ำ ไม่น้อยกว่า 35 ชม./สัปดาห์</a:t>
            </a:r>
            <a:endParaRPr lang="th-TH" sz="3200" dirty="0">
              <a:latin typeface="TH Fah kwang" pitchFamily="2" charset="-34"/>
              <a:cs typeface="TH Fah kwang" pitchFamily="2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58011"/>
              </p:ext>
            </p:extLst>
          </p:nvPr>
        </p:nvGraphicFramePr>
        <p:xfrm>
          <a:off x="539552" y="1268760"/>
          <a:ext cx="8229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9382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 </a:t>
                      </a:r>
                      <a:r>
                        <a:rPr lang="th-TH" dirty="0" err="1" smtClean="0"/>
                        <a:t>ก.พ.อ</a:t>
                      </a:r>
                      <a:r>
                        <a:rPr lang="th-TH" dirty="0" smtClean="0"/>
                        <a:t>.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มหาวิทยาลัยเชียงใหม่</a:t>
                      </a:r>
                      <a:endParaRPr lang="th-TH" dirty="0"/>
                    </a:p>
                  </a:txBody>
                  <a:tcPr/>
                </a:tc>
              </a:tr>
              <a:tr h="4618740">
                <a:tc>
                  <a:txBody>
                    <a:bodyPr/>
                    <a:lstStyle/>
                    <a:p>
                      <a:r>
                        <a:rPr lang="th-TH" sz="2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</a:t>
                      </a:r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1) ภาระงานสอน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(2) ภาระงานวิจัยและงานวิชาการอื่น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(3) ภาระงานบริการวิชาการ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(4) ภาระงานทำนุบำรุงศิลปวัฒนธรรม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(5) ภาระงานอื่น ๆ ที่สอดคล้องกับ</a:t>
                      </a:r>
                      <a:r>
                        <a:rPr lang="th-TH" sz="2000" b="0" kern="1200" dirty="0" err="1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พันธ</a:t>
                      </a:r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กิจของสถาบันอุดมศึกษา และประกาศ </a:t>
                      </a:r>
                      <a:r>
                        <a:rPr lang="th-TH" sz="2000" b="0" kern="1200" dirty="0" err="1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ก.พ.อ</a:t>
                      </a:r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. เรื่อง หลักเกณฑ์และวิธีการพิจารณาแต่งตั้งบุคคลให้ดำรงตำแหน่ง</a:t>
                      </a:r>
                    </a:p>
                    <a:p>
                      <a:r>
                        <a:rPr lang="th-TH" sz="20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ผู้ช่วยศาสตราจารย์ รองศาสตราจารย์ และศาสตราจารย์ 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(1) ภาระงานสอน ไม่น้อยกว่า 15 ชั่วโมงทำงานต่อสัปดาห์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(2) ภาระงานวิจัยและงานวิชาการอื่น ไม่น้อยกว่า 4 ชั่วโมงทำงานต่อสัปดาห์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(3) ภาระงานบริการวิชาการ งานพัฒนานักศึกษา และงานทำนุบำรุงศิลปวัฒนธรรม รวมกันไม่น้อยกว่า 4 ชั่วโมงทำงานต่อสัปดาห์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(4) ภาระงานอื่น ๆ ที่สอดคล้องกับ</a:t>
                      </a:r>
                      <a:r>
                        <a:rPr lang="th-TH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พันธ</a:t>
                      </a:r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กิจของมหาวิทยาลัย และประกาศ </a:t>
                      </a:r>
                      <a:r>
                        <a:rPr lang="th-TH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ก.พ.อ</a:t>
                      </a:r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. เรื่อง หลักเกณฑ์และวิธีการพิจารณาแต่งตั้งบุคคลให้ดำรงตำแหน่งผู้ช่วยศาสตราจารย์ </a:t>
                      </a:r>
                    </a:p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รองศาสตราจารย์ และศาสตราจารย์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r>
                        <a:rPr lang="th-TH" sz="1800" b="0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  </a:t>
                      </a:r>
                      <a:r>
                        <a:rPr lang="th-TH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   </a:t>
                      </a: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ทั้งนี้ ภาระงานขั้นต่ำทั้ง 4 ข้อ ต้องไม่น้อยกว่า 35 ชั่วโมงทำงานต่อสัปดาห์ โดยสามารถกำหนดให้นำเอาชั่วโมงทำงานของภาระงานขั้นต่ำตามข้อ 4.4. ไปเพิ่มในภาระงานขั้นต่ำตามข้อ 4.1-4.3 ได้ตามความเหมาะสมโดยให้เป็นอำนาจของหัวหน้าส่วนงานโดยการเสนอแนะของหัวหน้าภาควิชาหรือหัวหน้าสำนักวิชา เป็นผู้พิจารณาอนุมัติในการจัดทำข้อตกลงร่วมก่อนการปฏิบัติงาน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(Tem of Reference:</a:t>
                      </a: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TOR)</a:t>
                      </a: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 เป็นราย ๆ ไป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Browallia New" pitchFamily="34" charset="-34"/>
                        <a:ea typeface="+mn-ea"/>
                        <a:cs typeface="Browall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5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99412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TH Fah kwang" pitchFamily="2" charset="-34"/>
                <a:cs typeface="TH Fah kwang" pitchFamily="2" charset="-34"/>
              </a:rPr>
              <a:t>สรุปสาระสำคัญการปรับปรุงแก้ไข้ ข้อบังคับ</a:t>
            </a:r>
            <a:endParaRPr lang="th-TH" sz="3200" b="1" dirty="0">
              <a:latin typeface="TH Fah kwang" pitchFamily="2" charset="-34"/>
              <a:cs typeface="TH Fah kwang" pitchFamily="2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522463"/>
              </p:ext>
            </p:extLst>
          </p:nvPr>
        </p:nvGraphicFramePr>
        <p:xfrm>
          <a:off x="467544" y="234888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ข้อบังคับฯ หลักเกณฑ์และวิธีการประเมิน การอุทธรณ์</a:t>
                      </a:r>
                      <a:r>
                        <a:rPr lang="th-TH" sz="20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และ กระบวนการพัฒนาพนักงานมหาวิทยาลัย พ.ศ.2558 และฉบับที่ 2 พ.ศ.2559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Fah kwang" pitchFamily="2" charset="-34"/>
                          <a:cs typeface="TH Fah kwang" pitchFamily="2" charset="-34"/>
                        </a:rPr>
                        <a:t>เดิม</a:t>
                      </a:r>
                      <a:endParaRPr lang="th-TH" sz="20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Fah kwang" pitchFamily="2" charset="-34"/>
                          <a:cs typeface="TH Fah kwang" pitchFamily="2" charset="-34"/>
                        </a:rPr>
                        <a:t>ใหม่</a:t>
                      </a:r>
                      <a:endParaRPr lang="th-TH" sz="20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อาจารย์ให้มีการประเมินทดลองปฏิบัติงานทุกภาคการศึกษา หรือ 2 ภาคการศึกษา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ทุก</a:t>
                      </a:r>
                      <a:r>
                        <a:rPr lang="th-TH" sz="18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6 เดือน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คะแนนการประเมินไม่ต่ำกว่าร้อยละ 65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ไม่ต่ำกว่าร้อยละ 60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กรณีไม่ได้รับความเป็นธรรมในผลการประเมินและถูกเลิกจ้าง อุทธรณ์ต่อ </a:t>
                      </a:r>
                      <a:r>
                        <a:rPr lang="th-TH" sz="1800" dirty="0" err="1" smtClean="0">
                          <a:latin typeface="TH Fah kwang" pitchFamily="2" charset="-34"/>
                          <a:cs typeface="TH Fah kwang" pitchFamily="2" charset="-34"/>
                        </a:rPr>
                        <a:t>ก.บ</a:t>
                      </a:r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.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    1.กรณีไม่ได้รับความเป็นธรรมในผลการประเมิน โดยได้คะแนนต่ำกว่าร้อยละ 60</a:t>
                      </a:r>
                      <a:r>
                        <a:rPr lang="th-TH" sz="18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ให้อุทธรณ์ </a:t>
                      </a:r>
                      <a:r>
                        <a:rPr lang="th-TH" sz="1800" baseline="0" dirty="0" err="1" smtClean="0">
                          <a:latin typeface="TH Fah kwang" pitchFamily="2" charset="-34"/>
                          <a:cs typeface="TH Fah kwang" pitchFamily="2" charset="-34"/>
                        </a:rPr>
                        <a:t>ก.บ</a:t>
                      </a:r>
                      <a:r>
                        <a:rPr lang="th-TH" sz="18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.</a:t>
                      </a:r>
                    </a:p>
                    <a:p>
                      <a:pPr algn="l"/>
                      <a:r>
                        <a:rPr lang="th-TH" sz="1800" dirty="0" smtClean="0">
                          <a:latin typeface="TH Fah kwang" pitchFamily="2" charset="-34"/>
                          <a:cs typeface="TH Fah kwang" pitchFamily="2" charset="-34"/>
                        </a:rPr>
                        <a:t>    2.กรณีถูกให้ยุติการปฏิบัติงาน</a:t>
                      </a:r>
                      <a:r>
                        <a:rPr lang="th-TH" sz="18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หรือถูกให้เลิกจ้าง ให้ร้องทุกข์ต่อ ก.</a:t>
                      </a:r>
                      <a:r>
                        <a:rPr lang="th-TH" sz="1800" baseline="0" dirty="0" err="1" smtClean="0">
                          <a:latin typeface="TH Fah kwang" pitchFamily="2" charset="-34"/>
                          <a:cs typeface="TH Fah kwang" pitchFamily="2" charset="-34"/>
                        </a:rPr>
                        <a:t>อ.ร</a:t>
                      </a:r>
                      <a:r>
                        <a:rPr lang="th-TH" sz="18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.</a:t>
                      </a:r>
                      <a:endParaRPr lang="th-TH" sz="1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Fah kwang" pitchFamily="2" charset="-34"/>
                <a:cs typeface="TH Fah kwang" pitchFamily="2" charset="-34"/>
              </a:rPr>
              <a:t>สรุปสาระสำคัญการปรับปรุงแก้ไข้ ข้อบังคับ</a:t>
            </a:r>
            <a:endParaRPr lang="th-TH" sz="32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181788"/>
              </p:ext>
            </p:extLst>
          </p:nvPr>
        </p:nvGraphicFramePr>
        <p:xfrm>
          <a:off x="467544" y="1196752"/>
          <a:ext cx="8229600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ข้อบังคับมหาวิทยาลัยเชียงใหม่ ว่าด้วย การบริหารงานบุคคล (ฉบับที่ 3) พ.ศ.2558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Fah kwang" pitchFamily="2" charset="-34"/>
                          <a:cs typeface="TH Fah kwang" pitchFamily="2" charset="-34"/>
                        </a:rPr>
                        <a:t>เดิม</a:t>
                      </a:r>
                      <a:endParaRPr lang="th-TH" sz="20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Fah kwang" pitchFamily="2" charset="-34"/>
                          <a:cs typeface="TH Fah kwang" pitchFamily="2" charset="-34"/>
                        </a:rPr>
                        <a:t>ใหม่</a:t>
                      </a:r>
                      <a:endParaRPr lang="th-TH" sz="20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th-TH" sz="16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u="sng" dirty="0" smtClean="0">
                          <a:latin typeface="TH Fah kwang" pitchFamily="2" charset="-34"/>
                          <a:cs typeface="TH Fah kwang" pitchFamily="2" charset="-34"/>
                        </a:rPr>
                        <a:t>เพิ่มข้อความ </a:t>
                      </a:r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ในข้อ 14 การจัดทำ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</a:t>
                      </a:r>
                      <a:r>
                        <a:rPr lang="en-US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TOR  </a:t>
                      </a:r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ให้ผู้บังคับบัญชาและพนักงานมหาวิทยาลัย</a:t>
                      </a:r>
                      <a:r>
                        <a:rPr lang="th-TH" sz="1600" b="1" dirty="0" smtClean="0">
                          <a:latin typeface="TH Fah kwang" pitchFamily="2" charset="-34"/>
                          <a:cs typeface="TH Fah kwang" pitchFamily="2" charset="-34"/>
                        </a:rPr>
                        <a:t>มีความเห็นชอบร่วมกัน </a:t>
                      </a:r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 </a:t>
                      </a:r>
                      <a:endParaRPr lang="th-TH" sz="16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20 วรรคท้าย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หลักเกณฑ์และวิธีการทดลองปฏิบัติงาน ให้เป็นไป</a:t>
                      </a:r>
                      <a:r>
                        <a:rPr lang="th-TH" sz="1600" b="0" u="sng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ตามข้อบังคับ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ของมหาวิทยาลัย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Fah kwang" pitchFamily="2" charset="-34"/>
                          <a:cs typeface="TH Fah kwang" pitchFamily="2" charset="-34"/>
                        </a:rPr>
                        <a:t>ให้เป็นไปตามประกาศของมหาวิทยาลัย</a:t>
                      </a:r>
                      <a:endParaRPr lang="th-TH" sz="16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22 การจ้างคณาจารย์ประจำ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ตำแหน่งศาสตราจารย์ และนักวิจัยระดับเชี่ยวชาญพิเศษ (อายุ 65 -70 ปี) </a:t>
                      </a:r>
                      <a:r>
                        <a:rPr lang="th-TH" sz="1600" b="1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เดิมจ้างเป็นพนักงานมหาวิทยาลัยประจำเป็นปี ๆ 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Fah kwang" pitchFamily="2" charset="-34"/>
                          <a:cs typeface="TH Fah kwang" pitchFamily="2" charset="-34"/>
                        </a:rPr>
                        <a:t>จ้างโดยมีสัญญาจ้างพิเศษเป็นรายปี</a:t>
                      </a:r>
                      <a:endParaRPr lang="th-TH" sz="1600" b="1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55 ปรับปรุง ข้อความในข้อ</a:t>
                      </a:r>
                    </a:p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(5) ถูกสั่งเลิก ตามข้อ 30 ข้อ 57 ข้อ 58 และข้อ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59</a:t>
                      </a:r>
                    </a:p>
                    <a:p>
                      <a:pPr algn="l"/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(8) ไม่ผ่านเกณฑ์การประเมินพนักงานมหาวิทยาลัย ตามข้อ 29 วรรคท้าย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นำ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(8) มารวมไว้ใน (5)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57 (2) ขาดคุณสมบัติทั่วไปตามข้อ 5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ขาดคุณสมบัติตามข้อ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6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61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ตัดข้อความ “หรือไม่ผ่านเกณฑ์การประเมินตามข้อ 29 วรรคท้าย และถูกเลิกจ้าง”  ออก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H Fah kwang" pitchFamily="2" charset="-34"/>
                          <a:cs typeface="TH Fah kwang" pitchFamily="2" charset="-34"/>
                        </a:rPr>
                        <a:t>ข้อ 62 เพิ่มข้อความ  “ข้อ</a:t>
                      </a:r>
                      <a:r>
                        <a:rPr lang="th-TH" sz="1600" b="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29 วรรคท้าย” </a:t>
                      </a:r>
                      <a:endParaRPr lang="th-TH" sz="1600" b="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3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th-TH" sz="2800" b="1" dirty="0">
                <a:latin typeface="TH Fah kwang" pitchFamily="2" charset="-34"/>
                <a:cs typeface="TH Fah kwang" pitchFamily="2" charset="-34"/>
              </a:rPr>
              <a:t>สรุปสาระสำคัญการปรับปรุงแก้ไข้ </a:t>
            </a:r>
            <a:r>
              <a:rPr lang="th-TH" sz="2800" b="1" dirty="0" smtClean="0">
                <a:latin typeface="TH Fah kwang" pitchFamily="2" charset="-34"/>
                <a:cs typeface="TH Fah kwang" pitchFamily="2" charset="-34"/>
              </a:rPr>
              <a:t>หลักเกณฑ์ วิธีการประเมินพนักงานมหาวิทยาลัยประจำ</a:t>
            </a:r>
            <a:endParaRPr lang="th-TH" sz="28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952748"/>
              </p:ext>
            </p:extLst>
          </p:nvPr>
        </p:nvGraphicFramePr>
        <p:xfrm>
          <a:off x="457200" y="1600200"/>
          <a:ext cx="82296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ทดลองปฏิบัติงาน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ประจำ</a:t>
                      </a:r>
                      <a:endParaRPr lang="th-TH" sz="28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1.ปรับปรุง</a:t>
                      </a:r>
                      <a:r>
                        <a:rPr lang="th-TH" sz="20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แก้ไข เพื่อให้สอดคล้องกับข้อบังคับมหาวิทยาลัยเชียงใหม่ จำนวน 2 ฉบับดังนี้ </a:t>
                      </a:r>
                    </a:p>
                    <a:p>
                      <a:r>
                        <a:rPr lang="th-TH" sz="20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   ก.มาตรฐานภาระงานขั้นต่ำ</a:t>
                      </a:r>
                    </a:p>
                    <a:p>
                      <a:r>
                        <a:rPr lang="th-TH" sz="20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   ข.หลักเกณฑ์และวิธีการประเมิน การอุทธรณ์ และกระบวนการพัฒนาพนักงานมหาวิทยาลัย 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2.ปรับปรุงองค์ประกอบของคณะกรรมการ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3.ปรับปรุงคะแนนการประเมินพนักงานมหาวิทยาลัยทดลองปฏิบัติงานเป็น 60</a:t>
                      </a:r>
                      <a:r>
                        <a:rPr lang="en-US" sz="2000" dirty="0" smtClean="0">
                          <a:latin typeface="TH Fah kwang" pitchFamily="2" charset="-34"/>
                          <a:cs typeface="TH Fah kwang" pitchFamily="2" charset="-34"/>
                        </a:rPr>
                        <a:t>:</a:t>
                      </a:r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40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812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4.กำหนดค่าน้ำหนักมาตรฐานกลาง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812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5.ปรับปรุง</a:t>
                      </a:r>
                      <a:r>
                        <a:rPr lang="th-TH" sz="2000" baseline="0" dirty="0" smtClean="0">
                          <a:latin typeface="TH Fah kwang" pitchFamily="2" charset="-34"/>
                          <a:cs typeface="TH Fah kwang" pitchFamily="2" charset="-34"/>
                        </a:rPr>
                        <a:t> เพิ่มเติม แก้ไข หัวข้อการประเมิน (สายวิชาการ (นักวิจัย) /สายปฏิบัติการ)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812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6.ปรับปรุงการประเมินผลการปฏิบัติงานพนักงานมหาวิทยาลัยประจำ เป็น 2 รอบ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8120">
                <a:tc grid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Fah kwang" pitchFamily="2" charset="-34"/>
                          <a:cs typeface="TH Fah kwang" pitchFamily="2" charset="-34"/>
                        </a:rPr>
                        <a:t>7.ปรับปรุงการประเมินด้านพฤติกรรม/คุณลักษณะส่วนบุคคล  เป็นประเมินแบบสมรรถนะ</a:t>
                      </a:r>
                      <a:endParaRPr lang="th-TH" sz="2000" dirty="0">
                        <a:latin typeface="TH Fah kwang" pitchFamily="2" charset="-34"/>
                        <a:cs typeface="TH Fah kwang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825</Words>
  <Application>Microsoft Office PowerPoint</Application>
  <PresentationFormat>นำเสนอทางหน้าจอ (4:3)</PresentationFormat>
  <Paragraphs>81</Paragraphs>
  <Slides>10</Slides>
  <Notes>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4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4" baseType="lpstr">
      <vt:lpstr>Office Theme</vt:lpstr>
      <vt:lpstr>1_Office Theme</vt:lpstr>
      <vt:lpstr>2_Office Theme</vt:lpstr>
      <vt:lpstr>3_Office Theme</vt:lpstr>
      <vt:lpstr>ที่มาของการแก้ไข ปรับปรุง ข้อบังคับ ประกาศ  (ภาระงานขั้นต่ำ การประเมิน อุทธรณ์  และการขึ้นเงินเดือน)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ภาระงานขั้นต่ำ ไม่น้อยกว่า 35 ชม./สัปดาห์</vt:lpstr>
      <vt:lpstr>สรุปสาระสำคัญการปรับปรุงแก้ไข้ ข้อบังคับ</vt:lpstr>
      <vt:lpstr>สรุปสาระสำคัญการปรับปรุงแก้ไข้ ข้อบังคับ</vt:lpstr>
      <vt:lpstr>สรุปสาระสำคัญการปรับปรุงแก้ไข้ หลักเกณฑ์ วิธีการประเมินพนักงานมหาวิทยาลัยประจำ</vt:lpstr>
      <vt:lpstr>สรุปสาระสำคัญการปรับปรุง แก้ไข หลักเกณฑ์การขึ้นเงินเดือนพนักงานมหาวิทยาลัยประจำ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paowi</dc:creator>
  <cp:lastModifiedBy>HP</cp:lastModifiedBy>
  <cp:revision>45</cp:revision>
  <cp:lastPrinted>2016-06-13T09:00:26Z</cp:lastPrinted>
  <dcterms:created xsi:type="dcterms:W3CDTF">2015-11-23T07:52:50Z</dcterms:created>
  <dcterms:modified xsi:type="dcterms:W3CDTF">2016-06-15T08:58:08Z</dcterms:modified>
</cp:coreProperties>
</file>